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handoutMasterIdLst>
    <p:handoutMasterId r:id="rId71"/>
  </p:handoutMasterIdLst>
  <p:sldIdLst>
    <p:sldId id="256" r:id="rId2"/>
    <p:sldId id="261" r:id="rId3"/>
    <p:sldId id="389" r:id="rId4"/>
    <p:sldId id="385" r:id="rId5"/>
    <p:sldId id="401" r:id="rId6"/>
    <p:sldId id="429" r:id="rId7"/>
    <p:sldId id="431" r:id="rId8"/>
    <p:sldId id="430" r:id="rId9"/>
    <p:sldId id="343" r:id="rId10"/>
    <p:sldId id="414" r:id="rId11"/>
    <p:sldId id="437" r:id="rId12"/>
    <p:sldId id="390" r:id="rId13"/>
    <p:sldId id="415" r:id="rId14"/>
    <p:sldId id="438" r:id="rId15"/>
    <p:sldId id="391" r:id="rId16"/>
    <p:sldId id="469" r:id="rId17"/>
    <p:sldId id="470" r:id="rId18"/>
    <p:sldId id="444" r:id="rId19"/>
    <p:sldId id="393" r:id="rId20"/>
    <p:sldId id="416" r:id="rId21"/>
    <p:sldId id="417" r:id="rId22"/>
    <p:sldId id="394" r:id="rId23"/>
    <p:sldId id="418" r:id="rId24"/>
    <p:sldId id="439" r:id="rId25"/>
    <p:sldId id="395" r:id="rId26"/>
    <p:sldId id="419" r:id="rId27"/>
    <p:sldId id="396" r:id="rId28"/>
    <p:sldId id="421" r:id="rId29"/>
    <p:sldId id="440" r:id="rId30"/>
    <p:sldId id="405" r:id="rId31"/>
    <p:sldId id="420" r:id="rId32"/>
    <p:sldId id="450" r:id="rId33"/>
    <p:sldId id="454" r:id="rId34"/>
    <p:sldId id="456" r:id="rId35"/>
    <p:sldId id="455" r:id="rId36"/>
    <p:sldId id="457" r:id="rId37"/>
    <p:sldId id="432" r:id="rId38"/>
    <p:sldId id="462" r:id="rId39"/>
    <p:sldId id="461" r:id="rId40"/>
    <p:sldId id="459" r:id="rId41"/>
    <p:sldId id="435" r:id="rId42"/>
    <p:sldId id="436" r:id="rId43"/>
    <p:sldId id="433" r:id="rId44"/>
    <p:sldId id="451" r:id="rId45"/>
    <p:sldId id="452" r:id="rId46"/>
    <p:sldId id="453" r:id="rId47"/>
    <p:sldId id="427" r:id="rId48"/>
    <p:sldId id="448" r:id="rId49"/>
    <p:sldId id="425" r:id="rId50"/>
    <p:sldId id="426" r:id="rId51"/>
    <p:sldId id="406" r:id="rId52"/>
    <p:sldId id="447" r:id="rId53"/>
    <p:sldId id="446" r:id="rId54"/>
    <p:sldId id="408" r:id="rId55"/>
    <p:sldId id="407" r:id="rId56"/>
    <p:sldId id="409" r:id="rId57"/>
    <p:sldId id="412" r:id="rId58"/>
    <p:sldId id="410" r:id="rId59"/>
    <p:sldId id="411" r:id="rId60"/>
    <p:sldId id="413" r:id="rId61"/>
    <p:sldId id="458" r:id="rId62"/>
    <p:sldId id="397" r:id="rId63"/>
    <p:sldId id="464" r:id="rId64"/>
    <p:sldId id="467" r:id="rId65"/>
    <p:sldId id="468" r:id="rId66"/>
    <p:sldId id="465" r:id="rId67"/>
    <p:sldId id="466" r:id="rId68"/>
    <p:sldId id="380" r:id="rId69"/>
  </p:sldIdLst>
  <p:sldSz cx="12192000" cy="6858000"/>
  <p:notesSz cx="6761163" cy="99425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lheinz Frank" initials="KF" lastIdx="1" clrIdx="0">
    <p:extLst>
      <p:ext uri="{19B8F6BF-5375-455C-9EA6-DF929625EA0E}">
        <p15:presenceInfo xmlns:p15="http://schemas.microsoft.com/office/powerpoint/2012/main" userId="f4149fe1780a5a5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892"/>
    <a:srgbClr val="00A3B0"/>
    <a:srgbClr val="E6E6E6"/>
    <a:srgbClr val="00AAB7"/>
    <a:srgbClr val="0099FF"/>
    <a:srgbClr val="0000FF"/>
    <a:srgbClr val="0066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288" autoAdjust="0"/>
  </p:normalViewPr>
  <p:slideViewPr>
    <p:cSldViewPr snapToGrid="0">
      <p:cViewPr varScale="1">
        <p:scale>
          <a:sx n="107" d="100"/>
          <a:sy n="107" d="100"/>
        </p:scale>
        <p:origin x="61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5D9CB9-DD53-4B5A-BFEA-CC7D09232F8F}" type="datetimeFigureOut">
              <a:rPr lang="de-DE" smtClean="0"/>
              <a:t>17.01.2024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621E81-0DAA-4E93-81B4-B76C144973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13993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006F99-4802-45D8-926C-BC797F28FFA5}" type="datetimeFigureOut">
              <a:rPr lang="de-DE" smtClean="0"/>
              <a:t>17.01.2024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6117" y="4784835"/>
            <a:ext cx="5408930" cy="3914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EF952D-6131-4EC6-83C0-047E56306BC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5733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952D-6131-4EC6-83C0-047E56306BC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1289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AC49D-ECDD-4F2C-8120-382570C1D824}" type="datetime1">
              <a:rPr lang="de-DE" smtClean="0"/>
              <a:t>17.01.2024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3073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C0A4B-13CC-45A2-8656-BAA48B2CEF29}" type="datetime1">
              <a:rPr lang="de-DE" smtClean="0"/>
              <a:t>17.01.2024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9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5FCF2-CA12-4DB8-B6E5-5001E6952446}" type="datetime1">
              <a:rPr lang="de-DE" smtClean="0"/>
              <a:t>17.01.2024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6175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A2A14-E304-45CE-89EA-A90FA41C255E}" type="datetime1">
              <a:rPr lang="de-DE" smtClean="0"/>
              <a:t>17.01.2024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726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63D72-7320-429C-B303-DF07CE7A32F9}" type="datetime1">
              <a:rPr lang="de-DE" smtClean="0"/>
              <a:t>17.01.2024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6295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2AFFB-E7C5-4130-85AA-7D4E20E1038D}" type="datetime1">
              <a:rPr lang="de-DE" smtClean="0"/>
              <a:t>17.01.2024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491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F66C-6B69-4FCC-BFCA-6ED388B27025}" type="datetime1">
              <a:rPr lang="de-DE" smtClean="0"/>
              <a:t>17.01.2024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8982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A864-8391-4CCB-9894-41BBDB9EDB2E}" type="datetime1">
              <a:rPr lang="de-DE" smtClean="0"/>
              <a:t>17.01.2024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0553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059A1-2812-426A-80C9-98BCCA31CA75}" type="datetime1">
              <a:rPr lang="de-DE" smtClean="0"/>
              <a:t>17.01.2024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9961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F8F6-3BC5-43DE-B9AA-27F001652600}" type="datetime1">
              <a:rPr lang="de-DE" smtClean="0"/>
              <a:t>17.01.2024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4677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036CB-FB3D-4581-9159-35A00268442E}" type="datetime1">
              <a:rPr lang="de-DE" smtClean="0"/>
              <a:t>17.01.2024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3266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39A2C5-0432-4692-819C-A358E2279F61}" type="datetime1">
              <a:rPr lang="de-DE" smtClean="0"/>
              <a:t>17.01.2024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163D5-C478-46E9-A5B4-54710F8469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4493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" Target="slide5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jpe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23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23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23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49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23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55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9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23.png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2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23.png"/><Relationship Id="rId4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23.png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3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2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hyperlink" Target="https://wokwi.com/projects/new/arduino-uno" TargetMode="External"/><Relationship Id="rId4" Type="http://schemas.openxmlformats.org/officeDocument/2006/relationships/image" Target="../media/image6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6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okwi.com/projects/367695091536306177" TargetMode="External"/><Relationship Id="rId4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82786" y="1648502"/>
            <a:ext cx="9144000" cy="1961802"/>
          </a:xfrm>
        </p:spPr>
        <p:txBody>
          <a:bodyPr/>
          <a:lstStyle/>
          <a:p>
            <a:r>
              <a:rPr lang="de-DE" b="1" dirty="0" err="1">
                <a:solidFill>
                  <a:srgbClr val="00A3B0"/>
                </a:solidFill>
                <a:latin typeface="+mn-lt"/>
                <a:cs typeface="Arial" panose="020B0604020202020204" pitchFamily="34" charset="0"/>
              </a:rPr>
              <a:t>Makers</a:t>
            </a:r>
            <a:r>
              <a:rPr lang="de-DE" b="1" dirty="0">
                <a:solidFill>
                  <a:srgbClr val="00A3B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e-DE" b="1" dirty="0" err="1">
                <a:solidFill>
                  <a:srgbClr val="00A3B0"/>
                </a:solidFill>
                <a:latin typeface="+mn-lt"/>
                <a:cs typeface="Arial" panose="020B0604020202020204" pitchFamily="34" charset="0"/>
              </a:rPr>
              <a:t>Monday</a:t>
            </a:r>
            <a:r>
              <a:rPr lang="de-DE" b="1" dirty="0">
                <a:latin typeface="+mn-lt"/>
                <a:cs typeface="Arial" panose="020B0604020202020204" pitchFamily="34" charset="0"/>
              </a:rPr>
              <a:t/>
            </a:r>
            <a:br>
              <a:rPr lang="de-DE" b="1" dirty="0">
                <a:latin typeface="+mn-lt"/>
                <a:cs typeface="Arial" panose="020B0604020202020204" pitchFamily="34" charset="0"/>
              </a:rPr>
            </a:br>
            <a:endParaRPr lang="de-DE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solidFill>
                  <a:srgbClr val="0088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solidFill>
                  <a:srgbClr val="0088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4" name="Grafik 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E44E8-52D2-4455-8D2D-05BD3085B1CB}" type="slidenum">
              <a:rPr lang="de-DE" sz="1800" b="1" smtClean="0"/>
              <a:t>1</a:t>
            </a:fld>
            <a:endParaRPr lang="de-DE" sz="1800" b="1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1898709"/>
            <a:ext cx="1752381" cy="152381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401" y="2216840"/>
            <a:ext cx="1695546" cy="1817486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16" y="540173"/>
            <a:ext cx="684816" cy="1160706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673" y="4438835"/>
            <a:ext cx="2487408" cy="174382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211" y="5004638"/>
            <a:ext cx="2192490" cy="1351712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235" y="3236116"/>
            <a:ext cx="2459115" cy="3120234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9426" y="376216"/>
            <a:ext cx="2287842" cy="135546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28448" y="3070457"/>
            <a:ext cx="2702842" cy="3451552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59426" y="636101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V1.2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0843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10</a:t>
            </a:fld>
            <a:endParaRPr lang="de-DE" sz="1800" b="1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C0EF008-49C5-4028-8848-16568C165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869" y="1201469"/>
            <a:ext cx="1457325" cy="40957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810335" y="2031909"/>
            <a:ext cx="261669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</a:t>
            </a:r>
            <a:r>
              <a:rPr lang="de-DE" dirty="0" err="1"/>
              <a:t>Servo</a:t>
            </a:r>
            <a:r>
              <a:rPr lang="de-DE" dirty="0"/>
              <a:t>-Motor wird mit dem </a:t>
            </a:r>
            <a:r>
              <a:rPr lang="de-DE" dirty="0" err="1"/>
              <a:t>Poti</a:t>
            </a:r>
            <a:r>
              <a:rPr lang="de-DE" dirty="0"/>
              <a:t> im Bereich zwischen 0° und 180° angesteuert.</a:t>
            </a:r>
          </a:p>
          <a:p>
            <a:r>
              <a:rPr lang="de-DE" dirty="0"/>
              <a:t>Das LCD-Display zeigt den Winkel in Grad an.</a:t>
            </a:r>
          </a:p>
          <a:p>
            <a:r>
              <a:rPr lang="de-DE" dirty="0"/>
              <a:t>Auf den Seriellen Monitor wird der </a:t>
            </a:r>
            <a:r>
              <a:rPr lang="de-DE" dirty="0" err="1"/>
              <a:t>Potiwert</a:t>
            </a:r>
            <a:r>
              <a:rPr lang="de-DE" dirty="0"/>
              <a:t> und der Winkel angezeigt.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491022" y="5619053"/>
            <a:ext cx="2886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Ergänze die Programmzeilen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1022" y="1475678"/>
            <a:ext cx="5543550" cy="4143375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810335" y="1084380"/>
            <a:ext cx="108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Servo</a:t>
            </a:r>
            <a:r>
              <a:rPr lang="de-DE" b="1" dirty="0"/>
              <a:t>-Motor mit </a:t>
            </a:r>
            <a:r>
              <a:rPr lang="de-DE" b="1" dirty="0" err="1"/>
              <a:t>Poti</a:t>
            </a:r>
            <a:r>
              <a:rPr lang="de-DE" b="1" dirty="0"/>
              <a:t> und Display 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876883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11</a:t>
            </a:fld>
            <a:endParaRPr lang="de-DE" sz="1800" b="1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C0EF008-49C5-4028-8848-16568C165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869" y="1201469"/>
            <a:ext cx="1457325" cy="40957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810335" y="2031909"/>
            <a:ext cx="261669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</a:t>
            </a:r>
            <a:r>
              <a:rPr lang="de-DE" dirty="0" err="1"/>
              <a:t>Servo</a:t>
            </a:r>
            <a:r>
              <a:rPr lang="de-DE" dirty="0"/>
              <a:t>-Motor wird mit dem </a:t>
            </a:r>
            <a:r>
              <a:rPr lang="de-DE" dirty="0" err="1"/>
              <a:t>Poti</a:t>
            </a:r>
            <a:r>
              <a:rPr lang="de-DE" dirty="0"/>
              <a:t> im Bereich zwischen 0° und 180° angesteuert.</a:t>
            </a:r>
          </a:p>
          <a:p>
            <a:r>
              <a:rPr lang="de-DE" dirty="0"/>
              <a:t>Das LCD-Display zeigt den Winkel in Grad an.</a:t>
            </a:r>
          </a:p>
          <a:p>
            <a:r>
              <a:rPr lang="de-DE" dirty="0"/>
              <a:t>Auf den Seriellen Monitor wird der </a:t>
            </a:r>
            <a:r>
              <a:rPr lang="de-DE" dirty="0" err="1"/>
              <a:t>Potiwert</a:t>
            </a:r>
            <a:r>
              <a:rPr lang="de-DE" dirty="0"/>
              <a:t> und der Winkel angezeigt.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5820" y="1710980"/>
            <a:ext cx="1376180" cy="126402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200" y="1001683"/>
            <a:ext cx="5334000" cy="584835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810335" y="1084380"/>
            <a:ext cx="108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Servo</a:t>
            </a:r>
            <a:r>
              <a:rPr lang="de-DE" b="1" dirty="0"/>
              <a:t>-Motor mit </a:t>
            </a:r>
            <a:r>
              <a:rPr lang="de-DE" b="1" dirty="0" err="1"/>
              <a:t>Poti</a:t>
            </a:r>
            <a:r>
              <a:rPr lang="de-DE" b="1" dirty="0"/>
              <a:t> und Display 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3296761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12</a:t>
            </a:fld>
            <a:endParaRPr lang="de-DE" sz="1800" b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C0EF008-49C5-4028-8848-16568C165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869" y="1205346"/>
            <a:ext cx="1457325" cy="409575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10335" y="2031909"/>
            <a:ext cx="261669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</a:t>
            </a:r>
            <a:r>
              <a:rPr lang="de-DE" dirty="0" err="1"/>
              <a:t>Servo</a:t>
            </a:r>
            <a:r>
              <a:rPr lang="de-DE" dirty="0"/>
              <a:t>-Motor wird mit dem </a:t>
            </a:r>
            <a:r>
              <a:rPr lang="de-DE" dirty="0" err="1"/>
              <a:t>Poti</a:t>
            </a:r>
            <a:r>
              <a:rPr lang="de-DE" dirty="0"/>
              <a:t> im Bereich zwischen 0° und 180° angesteuert.</a:t>
            </a:r>
          </a:p>
          <a:p>
            <a:r>
              <a:rPr lang="de-DE" dirty="0"/>
              <a:t>Das Sieben-Segment-Display zeigt den Winkel in Grad an.</a:t>
            </a:r>
          </a:p>
          <a:p>
            <a:r>
              <a:rPr lang="de-DE" dirty="0"/>
              <a:t>Auf den Seriellen Monitor wird der Winkel angezeigt.</a:t>
            </a:r>
          </a:p>
          <a:p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548" y="5024437"/>
            <a:ext cx="1371600" cy="1514475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6750" y="1614921"/>
            <a:ext cx="5505450" cy="4810125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810335" y="1084380"/>
            <a:ext cx="108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Servo</a:t>
            </a:r>
            <a:r>
              <a:rPr lang="de-DE" b="1" dirty="0"/>
              <a:t>-Motor mit </a:t>
            </a:r>
            <a:r>
              <a:rPr lang="de-DE" b="1" dirty="0" err="1"/>
              <a:t>Poti</a:t>
            </a:r>
            <a:r>
              <a:rPr lang="de-DE" b="1" dirty="0"/>
              <a:t> und Siebensegment-Anzeige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3492196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13</a:t>
            </a:fld>
            <a:endParaRPr lang="de-DE" sz="1800" b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C0EF008-49C5-4028-8848-16568C165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869" y="1205346"/>
            <a:ext cx="1457325" cy="409575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10335" y="2031909"/>
            <a:ext cx="26166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</a:t>
            </a:r>
            <a:r>
              <a:rPr lang="de-DE" dirty="0" err="1"/>
              <a:t>Servo</a:t>
            </a:r>
            <a:r>
              <a:rPr lang="de-DE" dirty="0"/>
              <a:t>-Motor wird mit dem </a:t>
            </a:r>
            <a:r>
              <a:rPr lang="de-DE" dirty="0" err="1"/>
              <a:t>Poti</a:t>
            </a:r>
            <a:r>
              <a:rPr lang="de-DE" dirty="0"/>
              <a:t> im Bereich zwischen 0° und 180° angesteuert.</a:t>
            </a:r>
          </a:p>
          <a:p>
            <a:r>
              <a:rPr lang="de-DE" dirty="0"/>
              <a:t>Das Sieben-Segment-Display zeigt den Winkel in Grad an.</a:t>
            </a:r>
          </a:p>
          <a:p>
            <a:r>
              <a:rPr lang="de-DE" dirty="0"/>
              <a:t>Auf den Seriellen Monitor wird der Winkel angezeigt.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526533" y="4393934"/>
            <a:ext cx="2886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Ergänze die Programmzeilen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6533" y="2403209"/>
            <a:ext cx="6534150" cy="1990725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810335" y="1084380"/>
            <a:ext cx="108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Servo</a:t>
            </a:r>
            <a:r>
              <a:rPr lang="de-DE" b="1" dirty="0"/>
              <a:t>-Motor mit </a:t>
            </a:r>
            <a:r>
              <a:rPr lang="de-DE" b="1" dirty="0" err="1"/>
              <a:t>Poti</a:t>
            </a:r>
            <a:r>
              <a:rPr lang="de-DE" b="1" dirty="0"/>
              <a:t> und Siebensegment-Anzeige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704362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14</a:t>
            </a:fld>
            <a:endParaRPr lang="de-DE" sz="1800" b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C0EF008-49C5-4028-8848-16568C165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869" y="1205346"/>
            <a:ext cx="1457325" cy="409575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10335" y="2031909"/>
            <a:ext cx="26166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</a:t>
            </a:r>
            <a:r>
              <a:rPr lang="de-DE" dirty="0" err="1"/>
              <a:t>Servo</a:t>
            </a:r>
            <a:r>
              <a:rPr lang="de-DE" dirty="0"/>
              <a:t>-Motor wird mit dem </a:t>
            </a:r>
            <a:r>
              <a:rPr lang="de-DE" dirty="0" err="1"/>
              <a:t>Poti</a:t>
            </a:r>
            <a:r>
              <a:rPr lang="de-DE" dirty="0"/>
              <a:t> im Bereich zwischen 0° und 180° angesteuert.</a:t>
            </a:r>
          </a:p>
          <a:p>
            <a:r>
              <a:rPr lang="de-DE" dirty="0"/>
              <a:t>Das Sieben-Segment-Display zeigt den Winkel in Grad an.</a:t>
            </a:r>
          </a:p>
          <a:p>
            <a:r>
              <a:rPr lang="de-DE" dirty="0"/>
              <a:t>Auf den Seriellen Monitor wird der Winkel angezeigt.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5820" y="1710980"/>
            <a:ext cx="1376180" cy="126402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3152" y="1648491"/>
            <a:ext cx="6372225" cy="474345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810335" y="1084380"/>
            <a:ext cx="108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Servo</a:t>
            </a:r>
            <a:r>
              <a:rPr lang="de-DE" b="1" dirty="0"/>
              <a:t>-Motor mit </a:t>
            </a:r>
            <a:r>
              <a:rPr lang="de-DE" b="1" dirty="0" err="1"/>
              <a:t>Poti</a:t>
            </a:r>
            <a:r>
              <a:rPr lang="de-DE" b="1" dirty="0"/>
              <a:t> und Siebensegment-Anzeige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614850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15</a:t>
            </a:fld>
            <a:endParaRPr lang="de-DE" sz="1800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0335" y="2031909"/>
            <a:ext cx="26166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Fünf </a:t>
            </a:r>
            <a:r>
              <a:rPr lang="de-DE" dirty="0" err="1"/>
              <a:t>Servo-Motore</a:t>
            </a:r>
            <a:r>
              <a:rPr lang="de-DE" dirty="0"/>
              <a:t> werden für einen Greifarm mit fünf </a:t>
            </a:r>
            <a:r>
              <a:rPr lang="de-DE" dirty="0" err="1"/>
              <a:t>Potis</a:t>
            </a:r>
            <a:r>
              <a:rPr lang="de-DE" dirty="0"/>
              <a:t> gesteuert.</a:t>
            </a:r>
          </a:p>
          <a:p>
            <a:r>
              <a:rPr lang="de-DE" dirty="0"/>
              <a:t>Schreibe das Programm in Blöcke.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6246C57-E959-417F-9F30-955DA58E6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869" y="1200063"/>
            <a:ext cx="1457325" cy="40957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250" y="1671637"/>
            <a:ext cx="5381625" cy="4867275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810335" y="1074266"/>
            <a:ext cx="108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Greifarm-Steuerung mit 5 </a:t>
            </a:r>
            <a:r>
              <a:rPr lang="de-DE" b="1" dirty="0" err="1"/>
              <a:t>Servo-Motore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400260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10335" y="1084380"/>
            <a:ext cx="108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Greifarm-Steuerung mit 5 </a:t>
            </a:r>
            <a:r>
              <a:rPr lang="de-DE" b="1" dirty="0" err="1"/>
              <a:t>Servo</a:t>
            </a:r>
            <a:r>
              <a:rPr lang="de-DE" b="1" dirty="0"/>
              <a:t>-Motore</a:t>
            </a:r>
            <a:endParaRPr lang="de-DE" sz="2400" b="1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16</a:t>
            </a:fld>
            <a:endParaRPr lang="de-DE" sz="1800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0335" y="2031909"/>
            <a:ext cx="26166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Fünf </a:t>
            </a:r>
            <a:r>
              <a:rPr lang="de-DE" dirty="0" err="1"/>
              <a:t>Servo-Motore</a:t>
            </a:r>
            <a:r>
              <a:rPr lang="de-DE" dirty="0"/>
              <a:t> werden für einen Greifarm mit fünf </a:t>
            </a:r>
            <a:r>
              <a:rPr lang="de-DE" dirty="0" err="1"/>
              <a:t>Potis</a:t>
            </a:r>
            <a:r>
              <a:rPr lang="de-DE" dirty="0"/>
              <a:t> gesteuert.</a:t>
            </a:r>
          </a:p>
          <a:p>
            <a:r>
              <a:rPr lang="de-DE" dirty="0"/>
              <a:t>Schreibe das Programm in Blöcke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6246C57-E959-417F-9F30-955DA58E6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869" y="1200063"/>
            <a:ext cx="1457325" cy="409575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6533" y="2498459"/>
            <a:ext cx="6562725" cy="1895475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4526533" y="4393934"/>
            <a:ext cx="2886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Ergänze die Programmzeilen</a:t>
            </a:r>
          </a:p>
        </p:txBody>
      </p:sp>
    </p:spTree>
    <p:extLst>
      <p:ext uri="{BB962C8B-B14F-4D97-AF65-F5344CB8AC3E}">
        <p14:creationId xmlns:p14="http://schemas.microsoft.com/office/powerpoint/2010/main" val="1865573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10335" y="1084380"/>
            <a:ext cx="108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Greifarm-Steuerung mit 5 </a:t>
            </a:r>
            <a:r>
              <a:rPr lang="de-DE" b="1" dirty="0" err="1"/>
              <a:t>Servo</a:t>
            </a:r>
            <a:r>
              <a:rPr lang="de-DE" b="1" dirty="0"/>
              <a:t>-Motore</a:t>
            </a:r>
            <a:endParaRPr lang="de-DE" sz="2400" b="1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17</a:t>
            </a:fld>
            <a:endParaRPr lang="de-DE" sz="1800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0335" y="2031909"/>
            <a:ext cx="26166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Fünf </a:t>
            </a:r>
            <a:r>
              <a:rPr lang="de-DE" dirty="0" err="1"/>
              <a:t>Servo-Motore</a:t>
            </a:r>
            <a:r>
              <a:rPr lang="de-DE" dirty="0"/>
              <a:t> werden für einen Greifarm mit fünf </a:t>
            </a:r>
            <a:r>
              <a:rPr lang="de-DE" dirty="0" err="1"/>
              <a:t>Potis</a:t>
            </a:r>
            <a:r>
              <a:rPr lang="de-DE" dirty="0"/>
              <a:t> gesteuert.</a:t>
            </a:r>
          </a:p>
          <a:p>
            <a:r>
              <a:rPr lang="de-DE" dirty="0"/>
              <a:t>Schreibe das Programm in Blöcke.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6246C57-E959-417F-9F30-955DA58E6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869" y="1200063"/>
            <a:ext cx="1457325" cy="40957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207" y="1151189"/>
            <a:ext cx="4919403" cy="5507685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5820" y="1710980"/>
            <a:ext cx="1376180" cy="126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51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10335" y="1084380"/>
            <a:ext cx="108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Greifarm-Steuerung mit 5 </a:t>
            </a:r>
            <a:r>
              <a:rPr lang="de-DE" b="1" dirty="0" err="1"/>
              <a:t>Servo</a:t>
            </a:r>
            <a:r>
              <a:rPr lang="de-DE" b="1" dirty="0"/>
              <a:t>-Motore</a:t>
            </a:r>
            <a:endParaRPr lang="de-DE" sz="2400" b="1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18</a:t>
            </a:fld>
            <a:endParaRPr lang="de-DE" sz="1800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810335" y="2031909"/>
            <a:ext cx="26166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Fünf </a:t>
            </a:r>
            <a:r>
              <a:rPr lang="de-DE" dirty="0" err="1"/>
              <a:t>Servo-Motore</a:t>
            </a:r>
            <a:r>
              <a:rPr lang="de-DE" dirty="0"/>
              <a:t> werden für einen Greifarm mit fünf </a:t>
            </a:r>
            <a:r>
              <a:rPr lang="de-DE" dirty="0" err="1"/>
              <a:t>Potis</a:t>
            </a:r>
            <a:r>
              <a:rPr lang="de-DE" dirty="0"/>
              <a:t> gesteuert.</a:t>
            </a:r>
          </a:p>
          <a:p>
            <a:r>
              <a:rPr lang="de-DE" dirty="0"/>
              <a:t>Schreibe das Programm in Blöcke.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6246C57-E959-417F-9F30-955DA58E6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869" y="1200063"/>
            <a:ext cx="1457325" cy="40957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4143175" y="1453712"/>
            <a:ext cx="293210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// C++ </a:t>
            </a:r>
            <a:r>
              <a:rPr lang="de-DE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code</a:t>
            </a:r>
            <a:endParaRPr lang="de-DE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#</a:t>
            </a:r>
            <a:r>
              <a:rPr lang="de-DE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include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de-DE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Servo.h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de-DE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Potiwert1 = 0;</a:t>
            </a:r>
          </a:p>
          <a:p>
            <a:r>
              <a:rPr lang="de-DE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Winkel1 = 0;</a:t>
            </a:r>
          </a:p>
          <a:p>
            <a:r>
              <a:rPr lang="de-DE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Potiwert2 = 0;</a:t>
            </a:r>
          </a:p>
          <a:p>
            <a:r>
              <a:rPr lang="de-DE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Winkel2 = 0;</a:t>
            </a:r>
          </a:p>
          <a:p>
            <a:r>
              <a:rPr lang="de-DE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Potiwert3 = 0;</a:t>
            </a:r>
          </a:p>
          <a:p>
            <a:r>
              <a:rPr lang="de-DE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Winkel3 = 0;</a:t>
            </a:r>
          </a:p>
          <a:p>
            <a:r>
              <a:rPr lang="de-DE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Potiwert4 = 0;</a:t>
            </a:r>
          </a:p>
          <a:p>
            <a:r>
              <a:rPr lang="de-DE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Winkel4 = 0;</a:t>
            </a:r>
          </a:p>
          <a:p>
            <a:r>
              <a:rPr lang="de-DE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Potiwert5 = 0;</a:t>
            </a:r>
          </a:p>
          <a:p>
            <a:r>
              <a:rPr lang="de-DE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Winkel5 = 0;</a:t>
            </a:r>
          </a:p>
          <a:p>
            <a:r>
              <a:rPr lang="de-DE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Servo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servo_11;</a:t>
            </a:r>
          </a:p>
          <a:p>
            <a:r>
              <a:rPr lang="de-DE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Servo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servo_10;</a:t>
            </a:r>
          </a:p>
          <a:p>
            <a:r>
              <a:rPr lang="de-DE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Servo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servo_9;</a:t>
            </a:r>
          </a:p>
          <a:p>
            <a:r>
              <a:rPr lang="de-DE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Servo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servo_6;</a:t>
            </a:r>
          </a:p>
          <a:p>
            <a:r>
              <a:rPr lang="de-DE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Servo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servo_5;</a:t>
            </a:r>
          </a:p>
          <a:p>
            <a:endParaRPr lang="de-DE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void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setup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pinMode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(A1, INPUT);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 servo_11.attach(11, 500, 2500);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pinMode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(A2, INPUT);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 servo_10.attach(10, 500, 2500);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pinMode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(A3, INPUT);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 servo_9.attach(9, 500, 2500);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pinMode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(A4, INPUT);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 servo_6.attach(6, 500, 2500);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pinMode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(A5, INPUT);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 servo_5.attach(5, 500, 2500);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de-DE" sz="105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7118528" y="3522702"/>
            <a:ext cx="3919753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void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loop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  Potiwert1 = </a:t>
            </a:r>
            <a:r>
              <a:rPr lang="de-DE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(A1);</a:t>
            </a:r>
          </a:p>
          <a:p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  Winkel1 = </a:t>
            </a:r>
            <a:r>
              <a:rPr lang="de-DE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map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(Potiwert1, 0, 1023, 0, 180);</a:t>
            </a:r>
          </a:p>
          <a:p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  servo_11.write(Winkel1);</a:t>
            </a:r>
          </a:p>
          <a:p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  Potiwert2 = </a:t>
            </a:r>
            <a:r>
              <a:rPr lang="de-DE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(A2);</a:t>
            </a:r>
          </a:p>
          <a:p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  Winkel2 = </a:t>
            </a:r>
            <a:r>
              <a:rPr lang="de-DE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map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(Potiwert2, 0, 1023, 0, 180);</a:t>
            </a:r>
          </a:p>
          <a:p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  servo_10.write(Winkel2);</a:t>
            </a:r>
          </a:p>
          <a:p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  Potiwert3 = </a:t>
            </a:r>
            <a:r>
              <a:rPr lang="de-DE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(A3);</a:t>
            </a:r>
          </a:p>
          <a:p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  Winkel3 = </a:t>
            </a:r>
            <a:r>
              <a:rPr lang="de-DE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map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(Potiwert3, 0, 1023, 0, 180);</a:t>
            </a:r>
          </a:p>
          <a:p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  servo_9.write(Winkel3);</a:t>
            </a:r>
          </a:p>
          <a:p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  Potiwert4 = </a:t>
            </a:r>
            <a:r>
              <a:rPr lang="de-DE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(A4);</a:t>
            </a:r>
          </a:p>
          <a:p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  Winkel4 = </a:t>
            </a:r>
            <a:r>
              <a:rPr lang="de-DE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map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(Potiwert4, 0, 1023, 0, 180);</a:t>
            </a:r>
          </a:p>
          <a:p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  servo_6.write(Winkel4);</a:t>
            </a:r>
          </a:p>
          <a:p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  Potiwert5 = </a:t>
            </a:r>
            <a:r>
              <a:rPr lang="de-DE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(A5);</a:t>
            </a:r>
          </a:p>
          <a:p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  Winkel5 = </a:t>
            </a:r>
            <a:r>
              <a:rPr lang="de-DE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map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(Potiwert5, 0, 1023, 0, 180);</a:t>
            </a:r>
          </a:p>
          <a:p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  servo_5.write(Winkel5);</a:t>
            </a:r>
          </a:p>
          <a:p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delay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(10); // Warte 10ms</a:t>
            </a:r>
          </a:p>
          <a:p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3569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10335" y="1084380"/>
            <a:ext cx="108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Alarmanlage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19</a:t>
            </a:fld>
            <a:endParaRPr lang="de-DE" sz="1800" b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6246C57-E959-417F-9F30-955DA58E6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869" y="1200063"/>
            <a:ext cx="1457325" cy="40957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810335" y="1793289"/>
            <a:ext cx="28611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Erkennt der PIR-BWM eine </a:t>
            </a:r>
          </a:p>
          <a:p>
            <a:r>
              <a:rPr lang="de-DE" dirty="0"/>
              <a:t>Bewegung, wird die LED und</a:t>
            </a:r>
          </a:p>
          <a:p>
            <a:r>
              <a:rPr lang="de-DE" dirty="0"/>
              <a:t>der </a:t>
            </a:r>
            <a:r>
              <a:rPr lang="de-DE" dirty="0" err="1"/>
              <a:t>Buzzer</a:t>
            </a:r>
            <a:r>
              <a:rPr lang="de-DE" dirty="0"/>
              <a:t> aktiviert.</a:t>
            </a:r>
          </a:p>
          <a:p>
            <a:r>
              <a:rPr lang="de-DE" dirty="0"/>
              <a:t>Schreibe das Programm in </a:t>
            </a:r>
          </a:p>
          <a:p>
            <a:r>
              <a:rPr lang="de-DE" dirty="0"/>
              <a:t>Blöcke.</a:t>
            </a:r>
          </a:p>
          <a:p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5871" y="1453712"/>
            <a:ext cx="62007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56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2</a:t>
            </a:fld>
            <a:endParaRPr lang="de-DE" sz="1800" b="1" dirty="0"/>
          </a:p>
        </p:txBody>
      </p:sp>
      <p:pic>
        <p:nvPicPr>
          <p:cNvPr id="7" name="Picture 23"/>
          <p:cNvPicPr/>
          <p:nvPr/>
        </p:nvPicPr>
        <p:blipFill>
          <a:blip r:embed="rId3"/>
          <a:stretch>
            <a:fillRect/>
          </a:stretch>
        </p:blipFill>
        <p:spPr>
          <a:xfrm>
            <a:off x="1098343" y="2567530"/>
            <a:ext cx="2336576" cy="351367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955468" y="1561297"/>
            <a:ext cx="3494950" cy="658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e-DE" sz="36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3E5 9TD Z6K </a:t>
            </a:r>
            <a:endParaRPr lang="de-DE" sz="36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9117366" y="3141936"/>
            <a:ext cx="11560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01oberlab</a:t>
            </a:r>
          </a:p>
          <a:p>
            <a:r>
              <a:rPr lang="de-DE" b="1" dirty="0"/>
              <a:t>02oberlab</a:t>
            </a:r>
          </a:p>
          <a:p>
            <a:r>
              <a:rPr lang="de-DE" b="1" dirty="0"/>
              <a:t>…</a:t>
            </a:r>
          </a:p>
          <a:p>
            <a:r>
              <a:rPr lang="de-DE" b="1" dirty="0"/>
              <a:t>07oberlab</a:t>
            </a:r>
          </a:p>
          <a:p>
            <a:r>
              <a:rPr lang="de-DE" b="1" dirty="0"/>
              <a:t>08oberlab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664" y="2567530"/>
            <a:ext cx="2423000" cy="3513674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2675" y="2567529"/>
            <a:ext cx="2447925" cy="3526335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810335" y="1084380"/>
            <a:ext cx="108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Tinkercad</a:t>
            </a:r>
            <a:r>
              <a:rPr lang="de-DE" b="1" dirty="0"/>
              <a:t> Anmeldung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2110340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10335" y="1084380"/>
            <a:ext cx="108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Alarmanlage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20</a:t>
            </a:fld>
            <a:endParaRPr lang="de-DE" sz="1800" b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6246C57-E959-417F-9F30-955DA58E6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869" y="1200063"/>
            <a:ext cx="1457325" cy="40957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810335" y="1793289"/>
            <a:ext cx="28611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Erkennt der PIR-BWM eine </a:t>
            </a:r>
          </a:p>
          <a:p>
            <a:r>
              <a:rPr lang="de-DE" dirty="0"/>
              <a:t>Bewegung, wird die LED und</a:t>
            </a:r>
          </a:p>
          <a:p>
            <a:r>
              <a:rPr lang="de-DE" dirty="0"/>
              <a:t>der </a:t>
            </a:r>
            <a:r>
              <a:rPr lang="de-DE" dirty="0" err="1"/>
              <a:t>Buzzer</a:t>
            </a:r>
            <a:r>
              <a:rPr lang="de-DE" dirty="0"/>
              <a:t> aktiviert.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70922" y="3486838"/>
            <a:ext cx="2886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Ergänze die Programmzeilen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239" y="2333883"/>
            <a:ext cx="5353007" cy="115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85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10000" y="1084380"/>
            <a:ext cx="108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Alarmanlage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21</a:t>
            </a:fld>
            <a:endParaRPr lang="de-DE" sz="1800" b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6246C57-E959-417F-9F30-955DA58E6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869" y="1200063"/>
            <a:ext cx="1457325" cy="40957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810335" y="1793289"/>
            <a:ext cx="28611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Erkennt der PIR-BWM eine </a:t>
            </a:r>
          </a:p>
          <a:p>
            <a:r>
              <a:rPr lang="de-DE" dirty="0"/>
              <a:t>Bewegung, wird die LED und</a:t>
            </a:r>
          </a:p>
          <a:p>
            <a:r>
              <a:rPr lang="de-DE" dirty="0"/>
              <a:t>der </a:t>
            </a:r>
            <a:r>
              <a:rPr lang="de-DE" dirty="0" err="1"/>
              <a:t>Buzzer</a:t>
            </a:r>
            <a:r>
              <a:rPr lang="de-DE" dirty="0"/>
              <a:t> aktiviert.</a:t>
            </a: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5820" y="1710980"/>
            <a:ext cx="1376180" cy="126402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8368" y="1818905"/>
            <a:ext cx="4929725" cy="375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17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10335" y="1084380"/>
            <a:ext cx="108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Einparkhilfe</a:t>
            </a:r>
            <a:endParaRPr lang="de-DE" sz="2400" b="1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22</a:t>
            </a:fld>
            <a:endParaRPr lang="de-DE" sz="1800" b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6246C57-E959-417F-9F30-955DA58E6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869" y="1200063"/>
            <a:ext cx="1457325" cy="40957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810335" y="1609638"/>
            <a:ext cx="35572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Bewegt sich ein Objekt auf den </a:t>
            </a:r>
          </a:p>
          <a:p>
            <a:r>
              <a:rPr lang="de-DE" dirty="0"/>
              <a:t>Entfernungsmesser zu, soll je nach </a:t>
            </a:r>
          </a:p>
          <a:p>
            <a:r>
              <a:rPr lang="de-DE" dirty="0"/>
              <a:t>dem noch ver­füg­ba­ren Abstand </a:t>
            </a:r>
          </a:p>
          <a:p>
            <a:r>
              <a:rPr lang="de-DE" dirty="0"/>
              <a:t>zum Entfernungsmesser ein </a:t>
            </a:r>
          </a:p>
          <a:p>
            <a:r>
              <a:rPr lang="de-DE" dirty="0"/>
              <a:t>optisches Signal (&lt;70cm) oder ein </a:t>
            </a:r>
          </a:p>
          <a:p>
            <a:r>
              <a:rPr lang="de-DE" dirty="0"/>
              <a:t>optisches Signal und ein akustisches</a:t>
            </a:r>
          </a:p>
          <a:p>
            <a:r>
              <a:rPr lang="de-DE" dirty="0"/>
              <a:t>Signal (&lt;50cm) gegeben werden.</a:t>
            </a:r>
          </a:p>
          <a:p>
            <a:r>
              <a:rPr lang="de-DE" dirty="0"/>
              <a:t>Schreibe das Programm in Blöcke.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072" y="1636845"/>
            <a:ext cx="721042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7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10335" y="1084380"/>
            <a:ext cx="108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Einparkhilfe</a:t>
            </a:r>
            <a:endParaRPr lang="de-DE" sz="2400" b="1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23</a:t>
            </a:fld>
            <a:endParaRPr lang="de-DE" sz="1800" b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6246C57-E959-417F-9F30-955DA58E6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869" y="1200063"/>
            <a:ext cx="1457325" cy="40957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810336" y="1609638"/>
            <a:ext cx="282933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Bewegt sich ein Objekt auf den Entfernungsmesser zu, soll je nach dem noch ver­füg­ba­ren Abstand zum Entfernungsmesser ein </a:t>
            </a:r>
          </a:p>
          <a:p>
            <a:r>
              <a:rPr lang="de-DE" dirty="0"/>
              <a:t>optisches Signal (&lt;70cm) oder ein optisches Signal und ein akustisches Signal (&lt;50cm) gegeben werden.</a:t>
            </a:r>
          </a:p>
          <a:p>
            <a:r>
              <a:rPr lang="de-DE" dirty="0"/>
              <a:t>Schreibe das Programm in Blöcke.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3907534" y="5198810"/>
            <a:ext cx="2886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Ergänze die Programmzeilen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4373" y="2216249"/>
            <a:ext cx="8162925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06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10335" y="1084380"/>
            <a:ext cx="108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Einparkhilfe</a:t>
            </a:r>
            <a:endParaRPr lang="de-DE" sz="2400" b="1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24</a:t>
            </a:fld>
            <a:endParaRPr lang="de-DE" sz="1800" b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6246C57-E959-417F-9F30-955DA58E6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869" y="1200063"/>
            <a:ext cx="1457325" cy="409575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10336" y="1609638"/>
            <a:ext cx="282933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Bewegt sich ein Objekt auf den Entfernungsmesser zu, soll je nach dem noch ver­füg­ba­ren Abstand zum Entfernungsmesser ein </a:t>
            </a:r>
          </a:p>
          <a:p>
            <a:r>
              <a:rPr lang="de-DE" dirty="0"/>
              <a:t>optisches Signal (&lt;70cm) oder ein optisches Signal und ein akustisches Signal (&lt;50cm) gegeben werden.</a:t>
            </a:r>
          </a:p>
          <a:p>
            <a:r>
              <a:rPr lang="de-DE" dirty="0"/>
              <a:t>Schreibe das Programm in Blöcke.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5820" y="1710980"/>
            <a:ext cx="1376180" cy="1264024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6873" y="1200063"/>
            <a:ext cx="6600825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49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10335" y="1084380"/>
            <a:ext cx="108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Ultraschallsensor aktiviert eine Ampelschaltung </a:t>
            </a:r>
            <a:endParaRPr lang="de-DE" sz="2400" b="1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25</a:t>
            </a:fld>
            <a:endParaRPr lang="de-DE" sz="1800" b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6246C57-E959-417F-9F30-955DA58E6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869" y="1200063"/>
            <a:ext cx="1457325" cy="40957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941033" y="1908699"/>
            <a:ext cx="341080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Ampel mit Ultraschallsensor.</a:t>
            </a:r>
          </a:p>
          <a:p>
            <a:r>
              <a:rPr lang="de-DE" dirty="0"/>
              <a:t>Die Ampel zeigt zunächst rot. </a:t>
            </a:r>
          </a:p>
          <a:p>
            <a:r>
              <a:rPr lang="de-DE" dirty="0"/>
              <a:t>Wenn die Entfernung kleiner als </a:t>
            </a:r>
          </a:p>
          <a:p>
            <a:r>
              <a:rPr lang="de-DE" dirty="0"/>
              <a:t>100 cm ist, soll sie nach 1 Sekunde</a:t>
            </a:r>
          </a:p>
          <a:p>
            <a:r>
              <a:rPr lang="de-DE" dirty="0"/>
              <a:t>Wartezeit erst auf rot/gelb </a:t>
            </a:r>
          </a:p>
          <a:p>
            <a:r>
              <a:rPr lang="de-DE" dirty="0"/>
              <a:t>für eine Sekun­de, dann auf grün </a:t>
            </a:r>
          </a:p>
          <a:p>
            <a:r>
              <a:rPr lang="de-DE" dirty="0"/>
              <a:t>für drei Sekunden springen. </a:t>
            </a:r>
          </a:p>
          <a:p>
            <a:r>
              <a:rPr lang="de-DE" dirty="0"/>
              <a:t>Anschlie­ßend folgt wie­der eine </a:t>
            </a:r>
          </a:p>
          <a:p>
            <a:r>
              <a:rPr lang="de-DE" dirty="0"/>
              <a:t>Sekun­de gelb und dann wieder </a:t>
            </a:r>
          </a:p>
          <a:p>
            <a:r>
              <a:rPr lang="de-DE" dirty="0"/>
              <a:t>rot.</a:t>
            </a:r>
          </a:p>
          <a:p>
            <a:r>
              <a:rPr lang="de-DE" dirty="0"/>
              <a:t>Schreibe das Programm in Text.</a:t>
            </a:r>
          </a:p>
          <a:p>
            <a:r>
              <a:rPr lang="de-DE" dirty="0"/>
              <a:t>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0" y="1450975"/>
            <a:ext cx="464820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05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26</a:t>
            </a:fld>
            <a:endParaRPr lang="de-DE" sz="1800" b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6246C57-E959-417F-9F30-955DA58E6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869" y="1200063"/>
            <a:ext cx="1457325" cy="40957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941033" y="1908699"/>
            <a:ext cx="2854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Ampel mit Ultraschallsensor.</a:t>
            </a:r>
          </a:p>
        </p:txBody>
      </p:sp>
      <p:sp>
        <p:nvSpPr>
          <p:cNvPr id="12" name="Untertitel 2"/>
          <p:cNvSpPr txBox="1">
            <a:spLocks/>
          </p:cNvSpPr>
          <p:nvPr/>
        </p:nvSpPr>
        <p:spPr>
          <a:xfrm>
            <a:off x="1307869" y="598516"/>
            <a:ext cx="9144000" cy="806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  <a:t>Tinkercad Workshop 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810335" y="1084380"/>
            <a:ext cx="108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Ultraschallsensor aktiviert eine Ampelschaltung </a:t>
            </a:r>
            <a:endParaRPr lang="de-DE" sz="2400" b="1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5820" y="1710980"/>
            <a:ext cx="1376180" cy="1264024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881121" y="2446981"/>
            <a:ext cx="234918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727C81"/>
                </a:solidFill>
                <a:latin typeface="Consolas" panose="020B0609020204030204" pitchFamily="49" charset="0"/>
              </a:rPr>
              <a:t>//C++</a:t>
            </a:r>
          </a:p>
          <a:p>
            <a:r>
              <a:rPr lang="de-DE" sz="1050" dirty="0">
                <a:solidFill>
                  <a:srgbClr val="727C81"/>
                </a:solidFill>
                <a:latin typeface="Consolas" panose="020B0609020204030204" pitchFamily="49" charset="0"/>
              </a:rPr>
              <a:t>//Ampel mit Ultraschallsensor</a:t>
            </a:r>
            <a:endParaRPr lang="de-DE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050" dirty="0">
                <a:solidFill>
                  <a:srgbClr val="0000FF"/>
                </a:solidFill>
                <a:latin typeface="Consolas" panose="020B0609020204030204" pitchFamily="49" charset="0"/>
              </a:rPr>
              <a:t># </a:t>
            </a:r>
            <a:r>
              <a:rPr lang="de-DE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define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SENDEN </a:t>
            </a:r>
            <a:r>
              <a:rPr lang="de-DE" sz="1050" dirty="0">
                <a:solidFill>
                  <a:srgbClr val="098658"/>
                </a:solidFill>
                <a:latin typeface="Consolas" panose="020B0609020204030204" pitchFamily="49" charset="0"/>
              </a:rPr>
              <a:t>9</a:t>
            </a:r>
            <a:endParaRPr lang="de-DE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050" dirty="0">
                <a:solidFill>
                  <a:srgbClr val="0000FF"/>
                </a:solidFill>
                <a:latin typeface="Consolas" panose="020B0609020204030204" pitchFamily="49" charset="0"/>
              </a:rPr>
              <a:t># </a:t>
            </a:r>
            <a:r>
              <a:rPr lang="de-DE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define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ECHO </a:t>
            </a:r>
            <a:r>
              <a:rPr lang="de-DE" sz="1050" dirty="0">
                <a:solidFill>
                  <a:srgbClr val="098658"/>
                </a:solidFill>
                <a:latin typeface="Consolas" panose="020B0609020204030204" pitchFamily="49" charset="0"/>
              </a:rPr>
              <a:t>8</a:t>
            </a:r>
            <a:endParaRPr lang="de-DE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de-DE" sz="1050" dirty="0">
              <a:solidFill>
                <a:srgbClr val="727C81"/>
              </a:solidFill>
              <a:latin typeface="Consolas" panose="020B0609020204030204" pitchFamily="49" charset="0"/>
            </a:endParaRPr>
          </a:p>
          <a:p>
            <a:r>
              <a:rPr lang="de-DE" sz="1050" dirty="0">
                <a:solidFill>
                  <a:srgbClr val="727C81"/>
                </a:solidFill>
                <a:latin typeface="Consolas" panose="020B0609020204030204" pitchFamily="49" charset="0"/>
              </a:rPr>
              <a:t>// Ampel</a:t>
            </a:r>
            <a:endParaRPr lang="de-DE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050" dirty="0">
                <a:solidFill>
                  <a:srgbClr val="0000FF"/>
                </a:solidFill>
                <a:latin typeface="Consolas" panose="020B0609020204030204" pitchFamily="49" charset="0"/>
              </a:rPr>
              <a:t># </a:t>
            </a:r>
            <a:r>
              <a:rPr lang="de-DE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define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ROT </a:t>
            </a:r>
            <a:r>
              <a:rPr lang="de-DE" sz="1050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endParaRPr lang="de-DE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050" dirty="0">
                <a:solidFill>
                  <a:srgbClr val="0000FF"/>
                </a:solidFill>
                <a:latin typeface="Consolas" panose="020B0609020204030204" pitchFamily="49" charset="0"/>
              </a:rPr>
              <a:t># </a:t>
            </a:r>
            <a:r>
              <a:rPr lang="de-DE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define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GELB </a:t>
            </a:r>
            <a:r>
              <a:rPr lang="de-DE" sz="1050" dirty="0">
                <a:solidFill>
                  <a:srgbClr val="098658"/>
                </a:solidFill>
                <a:latin typeface="Consolas" panose="020B0609020204030204" pitchFamily="49" charset="0"/>
              </a:rPr>
              <a:t>6</a:t>
            </a:r>
            <a:endParaRPr lang="de-DE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050" dirty="0">
                <a:solidFill>
                  <a:srgbClr val="0000FF"/>
                </a:solidFill>
                <a:latin typeface="Consolas" panose="020B0609020204030204" pitchFamily="49" charset="0"/>
              </a:rPr>
              <a:t># </a:t>
            </a:r>
            <a:r>
              <a:rPr lang="de-DE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define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GRUEN </a:t>
            </a:r>
            <a:r>
              <a:rPr lang="de-DE" sz="1050" dirty="0">
                <a:solidFill>
                  <a:srgbClr val="098658"/>
                </a:solidFill>
                <a:latin typeface="Consolas" panose="020B0609020204030204" pitchFamily="49" charset="0"/>
              </a:rPr>
              <a:t>7</a:t>
            </a:r>
            <a:endParaRPr lang="de-DE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Zeit = </a:t>
            </a:r>
            <a:r>
              <a:rPr lang="de-DE" sz="105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Entfernung = </a:t>
            </a:r>
            <a:r>
              <a:rPr lang="de-DE" sz="105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de-D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3230307" y="2402934"/>
            <a:ext cx="4344869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050" dirty="0" err="1">
                <a:solidFill>
                  <a:srgbClr val="5E6D03"/>
                </a:solidFill>
                <a:latin typeface="Consolas" panose="020B0609020204030204" pitchFamily="49" charset="0"/>
              </a:rPr>
              <a:t>setup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050" dirty="0" err="1">
                <a:solidFill>
                  <a:srgbClr val="E97366"/>
                </a:solidFill>
                <a:latin typeface="Consolas" panose="020B0609020204030204" pitchFamily="49" charset="0"/>
              </a:rPr>
              <a:t>pinMode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(SENDEN, </a:t>
            </a:r>
            <a:r>
              <a:rPr lang="de-DE" sz="1050" dirty="0">
                <a:solidFill>
                  <a:srgbClr val="00979C"/>
                </a:solidFill>
                <a:latin typeface="Consolas" panose="020B0609020204030204" pitchFamily="49" charset="0"/>
              </a:rPr>
              <a:t>OUTPUT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050" dirty="0" err="1">
                <a:solidFill>
                  <a:srgbClr val="E97366"/>
                </a:solidFill>
                <a:latin typeface="Consolas" panose="020B0609020204030204" pitchFamily="49" charset="0"/>
              </a:rPr>
              <a:t>pinMode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(ECHO, </a:t>
            </a:r>
            <a:r>
              <a:rPr lang="de-DE" sz="1050" dirty="0">
                <a:solidFill>
                  <a:srgbClr val="00979C"/>
                </a:solidFill>
                <a:latin typeface="Consolas" panose="020B0609020204030204" pitchFamily="49" charset="0"/>
              </a:rPr>
              <a:t>INPUT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050" dirty="0" err="1">
                <a:solidFill>
                  <a:srgbClr val="E97366"/>
                </a:solidFill>
                <a:latin typeface="Consolas" panose="020B0609020204030204" pitchFamily="49" charset="0"/>
              </a:rPr>
              <a:t>pinMode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(ROT, </a:t>
            </a:r>
            <a:r>
              <a:rPr lang="de-DE" sz="1050" dirty="0">
                <a:solidFill>
                  <a:srgbClr val="00979C"/>
                </a:solidFill>
                <a:latin typeface="Consolas" panose="020B0609020204030204" pitchFamily="49" charset="0"/>
              </a:rPr>
              <a:t>OUTPUT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050" dirty="0" err="1">
                <a:solidFill>
                  <a:srgbClr val="E97366"/>
                </a:solidFill>
                <a:latin typeface="Consolas" panose="020B0609020204030204" pitchFamily="49" charset="0"/>
              </a:rPr>
              <a:t>pinMode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(GELB, </a:t>
            </a:r>
            <a:r>
              <a:rPr lang="de-DE" sz="1050" dirty="0">
                <a:solidFill>
                  <a:srgbClr val="00979C"/>
                </a:solidFill>
                <a:latin typeface="Consolas" panose="020B0609020204030204" pitchFamily="49" charset="0"/>
              </a:rPr>
              <a:t>OUTPUT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050" dirty="0" err="1">
                <a:solidFill>
                  <a:srgbClr val="E97366"/>
                </a:solidFill>
                <a:latin typeface="Consolas" panose="020B0609020204030204" pitchFamily="49" charset="0"/>
              </a:rPr>
              <a:t>pinMode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(GRUEN, </a:t>
            </a:r>
            <a:r>
              <a:rPr lang="de-DE" sz="1050" dirty="0">
                <a:solidFill>
                  <a:srgbClr val="00979C"/>
                </a:solidFill>
                <a:latin typeface="Consolas" panose="020B0609020204030204" pitchFamily="49" charset="0"/>
              </a:rPr>
              <a:t>OUTPUT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EntfernungMessen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Entfernung = </a:t>
            </a:r>
            <a:r>
              <a:rPr lang="de-DE" sz="105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050" dirty="0">
                <a:solidFill>
                  <a:srgbClr val="727C81"/>
                </a:solidFill>
                <a:latin typeface="Consolas" panose="020B0609020204030204" pitchFamily="49" charset="0"/>
              </a:rPr>
              <a:t>// Sender kurz ausschalten um Störungen des Signals</a:t>
            </a:r>
          </a:p>
          <a:p>
            <a:r>
              <a:rPr lang="de-DE" sz="1050" dirty="0">
                <a:solidFill>
                  <a:srgbClr val="727C81"/>
                </a:solidFill>
                <a:latin typeface="Consolas" panose="020B0609020204030204" pitchFamily="49" charset="0"/>
              </a:rPr>
              <a:t> zu vermeiden</a:t>
            </a:r>
            <a:endParaRPr lang="de-DE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050" dirty="0" err="1">
                <a:solidFill>
                  <a:srgbClr val="E97366"/>
                </a:solidFill>
                <a:latin typeface="Consolas" panose="020B0609020204030204" pitchFamily="49" charset="0"/>
              </a:rPr>
              <a:t>digitalWrite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(SENDEN, </a:t>
            </a:r>
            <a:r>
              <a:rPr lang="de-DE" sz="1050" dirty="0">
                <a:solidFill>
                  <a:srgbClr val="00979C"/>
                </a:solidFill>
                <a:latin typeface="Consolas" panose="020B0609020204030204" pitchFamily="49" charset="0"/>
              </a:rPr>
              <a:t>LOW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050" dirty="0" err="1">
                <a:solidFill>
                  <a:srgbClr val="E97366"/>
                </a:solidFill>
                <a:latin typeface="Consolas" panose="020B0609020204030204" pitchFamily="49" charset="0"/>
              </a:rPr>
              <a:t>delay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050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050" dirty="0">
                <a:solidFill>
                  <a:srgbClr val="727C81"/>
                </a:solidFill>
                <a:latin typeface="Consolas" panose="020B0609020204030204" pitchFamily="49" charset="0"/>
              </a:rPr>
              <a:t>// Signal senden</a:t>
            </a:r>
            <a:endParaRPr lang="de-DE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050" dirty="0" err="1">
                <a:solidFill>
                  <a:srgbClr val="E97366"/>
                </a:solidFill>
                <a:latin typeface="Consolas" panose="020B0609020204030204" pitchFamily="49" charset="0"/>
              </a:rPr>
              <a:t>digitalWrite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(SENDEN, </a:t>
            </a:r>
            <a:r>
              <a:rPr lang="de-DE" sz="1050" dirty="0">
                <a:solidFill>
                  <a:srgbClr val="00979C"/>
                </a:solidFill>
                <a:latin typeface="Consolas" panose="020B0609020204030204" pitchFamily="49" charset="0"/>
              </a:rPr>
              <a:t>HIGH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050" dirty="0" err="1">
                <a:solidFill>
                  <a:srgbClr val="E97366"/>
                </a:solidFill>
                <a:latin typeface="Consolas" panose="020B0609020204030204" pitchFamily="49" charset="0"/>
              </a:rPr>
              <a:t>delayMicroseconds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05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050" dirty="0" err="1">
                <a:solidFill>
                  <a:srgbClr val="E97366"/>
                </a:solidFill>
                <a:latin typeface="Consolas" panose="020B0609020204030204" pitchFamily="49" charset="0"/>
              </a:rPr>
              <a:t>digitalWrite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(SENDEN, </a:t>
            </a:r>
            <a:r>
              <a:rPr lang="de-DE" sz="1050" dirty="0">
                <a:solidFill>
                  <a:srgbClr val="00979C"/>
                </a:solidFill>
                <a:latin typeface="Consolas" panose="020B0609020204030204" pitchFamily="49" charset="0"/>
              </a:rPr>
              <a:t>LOW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050" dirty="0">
                <a:solidFill>
                  <a:srgbClr val="727C81"/>
                </a:solidFill>
                <a:latin typeface="Consolas" panose="020B0609020204030204" pitchFamily="49" charset="0"/>
              </a:rPr>
              <a:t>// </a:t>
            </a:r>
            <a:r>
              <a:rPr lang="de-DE" sz="1050" dirty="0" err="1">
                <a:solidFill>
                  <a:srgbClr val="727C81"/>
                </a:solidFill>
                <a:latin typeface="Consolas" panose="020B0609020204030204" pitchFamily="49" charset="0"/>
              </a:rPr>
              <a:t>pulseIn</a:t>
            </a:r>
            <a:r>
              <a:rPr lang="de-DE" sz="1050" dirty="0">
                <a:solidFill>
                  <a:srgbClr val="727C81"/>
                </a:solidFill>
                <a:latin typeface="Consolas" panose="020B0609020204030204" pitchFamily="49" charset="0"/>
              </a:rPr>
              <a:t> -&gt; Zeit messen, bis das Signal zurückkommt</a:t>
            </a:r>
            <a:endParaRPr lang="de-DE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Zeit = </a:t>
            </a:r>
            <a:r>
              <a:rPr lang="de-DE" sz="1050" dirty="0" err="1">
                <a:solidFill>
                  <a:srgbClr val="E97366"/>
                </a:solidFill>
                <a:latin typeface="Consolas" panose="020B0609020204030204" pitchFamily="49" charset="0"/>
              </a:rPr>
              <a:t>pulseIn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(ECHO, </a:t>
            </a:r>
            <a:r>
              <a:rPr lang="de-DE" sz="1050" dirty="0">
                <a:solidFill>
                  <a:srgbClr val="00979C"/>
                </a:solidFill>
                <a:latin typeface="Consolas" panose="020B0609020204030204" pitchFamily="49" charset="0"/>
              </a:rPr>
              <a:t>HIGH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050" dirty="0">
                <a:solidFill>
                  <a:srgbClr val="727C81"/>
                </a:solidFill>
                <a:latin typeface="Consolas" panose="020B0609020204030204" pitchFamily="49" charset="0"/>
              </a:rPr>
              <a:t>// Entfernung in cm berechnen</a:t>
            </a:r>
            <a:endParaRPr lang="de-DE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Entfernung = (Zeit / </a:t>
            </a:r>
            <a:r>
              <a:rPr lang="de-DE" sz="105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) * </a:t>
            </a:r>
            <a:r>
              <a:rPr lang="de-DE" sz="1050" dirty="0">
                <a:solidFill>
                  <a:srgbClr val="098658"/>
                </a:solidFill>
                <a:latin typeface="Consolas" panose="020B0609020204030204" pitchFamily="49" charset="0"/>
              </a:rPr>
              <a:t>0.03432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Entfernung;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7704368" y="2402934"/>
            <a:ext cx="3046458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AmpelSchalten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050" dirty="0" err="1">
                <a:solidFill>
                  <a:srgbClr val="E97366"/>
                </a:solidFill>
                <a:latin typeface="Consolas" panose="020B0609020204030204" pitchFamily="49" charset="0"/>
              </a:rPr>
              <a:t>delay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050" dirty="0">
                <a:solidFill>
                  <a:srgbClr val="098658"/>
                </a:solidFill>
                <a:latin typeface="Consolas" panose="020B0609020204030204" pitchFamily="49" charset="0"/>
              </a:rPr>
              <a:t>1000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050" dirty="0" err="1">
                <a:solidFill>
                  <a:srgbClr val="E97366"/>
                </a:solidFill>
                <a:latin typeface="Consolas" panose="020B0609020204030204" pitchFamily="49" charset="0"/>
              </a:rPr>
              <a:t>digitalWrite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(GELB, </a:t>
            </a:r>
            <a:r>
              <a:rPr lang="de-DE" sz="1050" dirty="0">
                <a:solidFill>
                  <a:srgbClr val="00979C"/>
                </a:solidFill>
                <a:latin typeface="Consolas" panose="020B0609020204030204" pitchFamily="49" charset="0"/>
              </a:rPr>
              <a:t>HIGH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050" dirty="0" err="1">
                <a:solidFill>
                  <a:srgbClr val="E97366"/>
                </a:solidFill>
                <a:latin typeface="Consolas" panose="020B0609020204030204" pitchFamily="49" charset="0"/>
              </a:rPr>
              <a:t>delay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050" dirty="0">
                <a:solidFill>
                  <a:srgbClr val="098658"/>
                </a:solidFill>
                <a:latin typeface="Consolas" panose="020B0609020204030204" pitchFamily="49" charset="0"/>
              </a:rPr>
              <a:t>1000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050" dirty="0" err="1">
                <a:solidFill>
                  <a:srgbClr val="E97366"/>
                </a:solidFill>
                <a:latin typeface="Consolas" panose="020B0609020204030204" pitchFamily="49" charset="0"/>
              </a:rPr>
              <a:t>digitalWrite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(GELB, </a:t>
            </a:r>
            <a:r>
              <a:rPr lang="de-DE" sz="1050" dirty="0">
                <a:solidFill>
                  <a:srgbClr val="00979C"/>
                </a:solidFill>
                <a:latin typeface="Consolas" panose="020B0609020204030204" pitchFamily="49" charset="0"/>
              </a:rPr>
              <a:t>LOW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050" dirty="0" err="1">
                <a:solidFill>
                  <a:srgbClr val="E97366"/>
                </a:solidFill>
                <a:latin typeface="Consolas" panose="020B0609020204030204" pitchFamily="49" charset="0"/>
              </a:rPr>
              <a:t>digitalWrite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(ROT, </a:t>
            </a:r>
            <a:r>
              <a:rPr lang="de-DE" sz="1050" dirty="0">
                <a:solidFill>
                  <a:srgbClr val="00979C"/>
                </a:solidFill>
                <a:latin typeface="Consolas" panose="020B0609020204030204" pitchFamily="49" charset="0"/>
              </a:rPr>
              <a:t>LOW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050" dirty="0" err="1">
                <a:solidFill>
                  <a:srgbClr val="E97366"/>
                </a:solidFill>
                <a:latin typeface="Consolas" panose="020B0609020204030204" pitchFamily="49" charset="0"/>
              </a:rPr>
              <a:t>digitalWrite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(GRUEN, </a:t>
            </a:r>
            <a:r>
              <a:rPr lang="de-DE" sz="1050" dirty="0">
                <a:solidFill>
                  <a:srgbClr val="00979C"/>
                </a:solidFill>
                <a:latin typeface="Consolas" panose="020B0609020204030204" pitchFamily="49" charset="0"/>
              </a:rPr>
              <a:t>HIGH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050" dirty="0" err="1">
                <a:solidFill>
                  <a:srgbClr val="E97366"/>
                </a:solidFill>
                <a:latin typeface="Consolas" panose="020B0609020204030204" pitchFamily="49" charset="0"/>
              </a:rPr>
              <a:t>delay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050" dirty="0">
                <a:solidFill>
                  <a:srgbClr val="098658"/>
                </a:solidFill>
                <a:latin typeface="Consolas" panose="020B0609020204030204" pitchFamily="49" charset="0"/>
              </a:rPr>
              <a:t>3000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050" dirty="0" err="1">
                <a:solidFill>
                  <a:srgbClr val="E97366"/>
                </a:solidFill>
                <a:latin typeface="Consolas" panose="020B0609020204030204" pitchFamily="49" charset="0"/>
              </a:rPr>
              <a:t>digitalWrite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(GRUEN, </a:t>
            </a:r>
            <a:r>
              <a:rPr lang="de-DE" sz="1050" dirty="0">
                <a:solidFill>
                  <a:srgbClr val="00979C"/>
                </a:solidFill>
                <a:latin typeface="Consolas" panose="020B0609020204030204" pitchFamily="49" charset="0"/>
              </a:rPr>
              <a:t>LOW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050" dirty="0" err="1">
                <a:solidFill>
                  <a:srgbClr val="E97366"/>
                </a:solidFill>
                <a:latin typeface="Consolas" panose="020B0609020204030204" pitchFamily="49" charset="0"/>
              </a:rPr>
              <a:t>digitalWrite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(GELB, </a:t>
            </a:r>
            <a:r>
              <a:rPr lang="de-DE" sz="1050" dirty="0">
                <a:solidFill>
                  <a:srgbClr val="00979C"/>
                </a:solidFill>
                <a:latin typeface="Consolas" panose="020B0609020204030204" pitchFamily="49" charset="0"/>
              </a:rPr>
              <a:t>HIGH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050" dirty="0" err="1">
                <a:solidFill>
                  <a:srgbClr val="E97366"/>
                </a:solidFill>
                <a:latin typeface="Consolas" panose="020B0609020204030204" pitchFamily="49" charset="0"/>
              </a:rPr>
              <a:t>delay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050" dirty="0">
                <a:solidFill>
                  <a:srgbClr val="098658"/>
                </a:solidFill>
                <a:latin typeface="Consolas" panose="020B0609020204030204" pitchFamily="49" charset="0"/>
              </a:rPr>
              <a:t>1000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050" dirty="0" err="1">
                <a:solidFill>
                  <a:srgbClr val="E97366"/>
                </a:solidFill>
                <a:latin typeface="Consolas" panose="020B0609020204030204" pitchFamily="49" charset="0"/>
              </a:rPr>
              <a:t>digitalWrite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(GELB, </a:t>
            </a:r>
            <a:r>
              <a:rPr lang="de-DE" sz="1050" dirty="0">
                <a:solidFill>
                  <a:srgbClr val="00979C"/>
                </a:solidFill>
                <a:latin typeface="Consolas" panose="020B0609020204030204" pitchFamily="49" charset="0"/>
              </a:rPr>
              <a:t>LOW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050" dirty="0" err="1">
                <a:solidFill>
                  <a:srgbClr val="E97366"/>
                </a:solidFill>
                <a:latin typeface="Consolas" panose="020B0609020204030204" pitchFamily="49" charset="0"/>
              </a:rPr>
              <a:t>digitalWrite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(ROT, </a:t>
            </a:r>
            <a:r>
              <a:rPr lang="de-DE" sz="1050" dirty="0">
                <a:solidFill>
                  <a:srgbClr val="00979C"/>
                </a:solidFill>
                <a:latin typeface="Consolas" panose="020B0609020204030204" pitchFamily="49" charset="0"/>
              </a:rPr>
              <a:t>HIGH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050" dirty="0" err="1">
                <a:solidFill>
                  <a:srgbClr val="5E6D03"/>
                </a:solidFill>
                <a:latin typeface="Consolas" panose="020B0609020204030204" pitchFamily="49" charset="0"/>
              </a:rPr>
              <a:t>loop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050" dirty="0" err="1">
                <a:solidFill>
                  <a:srgbClr val="E97366"/>
                </a:solidFill>
                <a:latin typeface="Consolas" panose="020B0609020204030204" pitchFamily="49" charset="0"/>
              </a:rPr>
              <a:t>digitalWrite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(ROT, </a:t>
            </a:r>
            <a:r>
              <a:rPr lang="de-DE" sz="1050" dirty="0">
                <a:solidFill>
                  <a:srgbClr val="00979C"/>
                </a:solidFill>
                <a:latin typeface="Consolas" panose="020B0609020204030204" pitchFamily="49" charset="0"/>
              </a:rPr>
              <a:t>HIGH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050" dirty="0">
                <a:solidFill>
                  <a:srgbClr val="727C81"/>
                </a:solidFill>
                <a:latin typeface="Consolas" panose="020B0609020204030204" pitchFamily="49" charset="0"/>
              </a:rPr>
              <a:t>// Funktion aufrufen</a:t>
            </a:r>
            <a:endParaRPr lang="de-DE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Entfernung = </a:t>
            </a:r>
            <a:r>
              <a:rPr lang="de-DE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EntfernungMessen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050" dirty="0">
                <a:solidFill>
                  <a:srgbClr val="727C81"/>
                </a:solidFill>
                <a:latin typeface="Consolas" panose="020B0609020204030204" pitchFamily="49" charset="0"/>
              </a:rPr>
              <a:t>// Ampel schalten</a:t>
            </a:r>
            <a:endParaRPr lang="de-DE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(Entfernung &lt; </a:t>
            </a:r>
            <a:r>
              <a:rPr lang="de-DE" sz="1050" dirty="0">
                <a:solidFill>
                  <a:srgbClr val="098658"/>
                </a:solidFill>
                <a:latin typeface="Consolas" panose="020B0609020204030204" pitchFamily="49" charset="0"/>
              </a:rPr>
              <a:t>100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{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AmpelSchalten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}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de-DE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5647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10335" y="1084380"/>
            <a:ext cx="108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Temperatur-Anzeige</a:t>
            </a:r>
            <a:endParaRPr lang="de-DE" sz="2400" b="1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27</a:t>
            </a:fld>
            <a:endParaRPr lang="de-DE" sz="1800" b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6246C57-E959-417F-9F30-955DA58E6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869" y="1200063"/>
            <a:ext cx="1457325" cy="40957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967666" y="1926454"/>
            <a:ext cx="250831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Die Temperatur soll auf</a:t>
            </a:r>
          </a:p>
          <a:p>
            <a:r>
              <a:rPr lang="de-DE" dirty="0"/>
              <a:t>einem LCD-Display </a:t>
            </a:r>
            <a:r>
              <a:rPr lang="de-DE" dirty="0" err="1"/>
              <a:t>ange</a:t>
            </a:r>
            <a:r>
              <a:rPr lang="de-DE" dirty="0"/>
              <a:t>-</a:t>
            </a:r>
          </a:p>
          <a:p>
            <a:r>
              <a:rPr lang="de-DE" dirty="0"/>
              <a:t>zeigt werden.</a:t>
            </a:r>
          </a:p>
          <a:p>
            <a:r>
              <a:rPr lang="de-DE" dirty="0"/>
              <a:t>Die LEDs leuchten bei</a:t>
            </a:r>
          </a:p>
          <a:p>
            <a:r>
              <a:rPr lang="de-DE" dirty="0"/>
              <a:t>grün &lt;20°</a:t>
            </a:r>
          </a:p>
          <a:p>
            <a:r>
              <a:rPr lang="de-DE" dirty="0"/>
              <a:t>gelb &lt;60° und &gt;40°</a:t>
            </a:r>
          </a:p>
          <a:p>
            <a:r>
              <a:rPr lang="de-DE" dirty="0"/>
              <a:t>rot &gt;60°</a:t>
            </a:r>
          </a:p>
          <a:p>
            <a:r>
              <a:rPr lang="de-DE" dirty="0"/>
              <a:t>Schreibe das Programm </a:t>
            </a:r>
          </a:p>
          <a:p>
            <a:r>
              <a:rPr lang="de-DE" dirty="0"/>
              <a:t>in Blöcke.</a:t>
            </a:r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5981" y="1733580"/>
            <a:ext cx="84677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903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10335" y="1084380"/>
            <a:ext cx="108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Temperatur-Anzeige</a:t>
            </a:r>
            <a:endParaRPr lang="de-DE" sz="2400" b="1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28</a:t>
            </a:fld>
            <a:endParaRPr lang="de-DE" sz="1800" b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6246C57-E959-417F-9F30-955DA58E6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869" y="1200063"/>
            <a:ext cx="1457325" cy="40957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967666" y="1926454"/>
            <a:ext cx="250831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Die Temperatur soll auf</a:t>
            </a:r>
          </a:p>
          <a:p>
            <a:r>
              <a:rPr lang="de-DE" dirty="0"/>
              <a:t>einem LCD-Display </a:t>
            </a:r>
            <a:r>
              <a:rPr lang="de-DE" dirty="0" err="1"/>
              <a:t>ange</a:t>
            </a:r>
            <a:r>
              <a:rPr lang="de-DE" dirty="0"/>
              <a:t>-</a:t>
            </a:r>
          </a:p>
          <a:p>
            <a:r>
              <a:rPr lang="de-DE" dirty="0"/>
              <a:t>zeigt werden.</a:t>
            </a:r>
          </a:p>
          <a:p>
            <a:r>
              <a:rPr lang="de-DE" dirty="0"/>
              <a:t>Die LEDs leuchten bei</a:t>
            </a:r>
          </a:p>
          <a:p>
            <a:r>
              <a:rPr lang="de-DE" dirty="0"/>
              <a:t>grün &lt;20°</a:t>
            </a:r>
          </a:p>
          <a:p>
            <a:r>
              <a:rPr lang="de-DE" dirty="0"/>
              <a:t>gelb &lt;60° und &gt;40°</a:t>
            </a:r>
          </a:p>
          <a:p>
            <a:r>
              <a:rPr lang="de-DE" dirty="0"/>
              <a:t>rot &gt;60 °</a:t>
            </a:r>
          </a:p>
          <a:p>
            <a:r>
              <a:rPr lang="de-DE" dirty="0"/>
              <a:t>Schreibe das Programm </a:t>
            </a:r>
          </a:p>
          <a:p>
            <a:r>
              <a:rPr lang="de-DE" dirty="0"/>
              <a:t>in Blöcke.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562045" y="5973027"/>
            <a:ext cx="2886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Ergänze die Programmzeilen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045" y="1448652"/>
            <a:ext cx="55816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160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10335" y="1084380"/>
            <a:ext cx="108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Temperatur-Anzeige</a:t>
            </a:r>
            <a:endParaRPr lang="de-DE" sz="2400" b="1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29</a:t>
            </a:fld>
            <a:endParaRPr lang="de-DE" sz="1800" b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6246C57-E959-417F-9F30-955DA58E6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869" y="1200063"/>
            <a:ext cx="1457325" cy="40957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967666" y="1926454"/>
            <a:ext cx="250831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Die Temperatur soll auf</a:t>
            </a:r>
          </a:p>
          <a:p>
            <a:r>
              <a:rPr lang="de-DE" dirty="0"/>
              <a:t>einem LCD-Display </a:t>
            </a:r>
            <a:r>
              <a:rPr lang="de-DE" dirty="0" err="1"/>
              <a:t>ange</a:t>
            </a:r>
            <a:r>
              <a:rPr lang="de-DE" dirty="0"/>
              <a:t>-</a:t>
            </a:r>
          </a:p>
          <a:p>
            <a:r>
              <a:rPr lang="de-DE" dirty="0"/>
              <a:t>zeigt werden.</a:t>
            </a:r>
          </a:p>
          <a:p>
            <a:r>
              <a:rPr lang="de-DE" dirty="0"/>
              <a:t>Die LEDs leuchten bei</a:t>
            </a:r>
          </a:p>
          <a:p>
            <a:r>
              <a:rPr lang="de-DE" dirty="0"/>
              <a:t>grün &lt;20°</a:t>
            </a:r>
          </a:p>
          <a:p>
            <a:r>
              <a:rPr lang="de-DE" dirty="0"/>
              <a:t>gelb &lt;60° und &gt;40°</a:t>
            </a:r>
          </a:p>
          <a:p>
            <a:r>
              <a:rPr lang="de-DE" dirty="0"/>
              <a:t>rot &gt;60 °</a:t>
            </a:r>
          </a:p>
          <a:p>
            <a:r>
              <a:rPr lang="de-DE" dirty="0"/>
              <a:t>Schreibe das Programm </a:t>
            </a:r>
          </a:p>
          <a:p>
            <a:r>
              <a:rPr lang="de-DE" dirty="0"/>
              <a:t>in Blöcke.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5820" y="1710980"/>
            <a:ext cx="1376180" cy="1264024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0806" y="1335044"/>
            <a:ext cx="51054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94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3</a:t>
            </a:fld>
            <a:endParaRPr lang="de-DE" sz="1800" b="1" dirty="0"/>
          </a:p>
        </p:txBody>
      </p:sp>
      <p:pic>
        <p:nvPicPr>
          <p:cNvPr id="12" name="Picture 46"/>
          <p:cNvPicPr/>
          <p:nvPr/>
        </p:nvPicPr>
        <p:blipFill>
          <a:blip r:embed="rId3"/>
          <a:stretch>
            <a:fillRect/>
          </a:stretch>
        </p:blipFill>
        <p:spPr>
          <a:xfrm>
            <a:off x="4302526" y="1404851"/>
            <a:ext cx="5753100" cy="5210175"/>
          </a:xfrm>
          <a:prstGeom prst="rect">
            <a:avLst/>
          </a:prstGeom>
        </p:spPr>
      </p:pic>
      <p:sp>
        <p:nvSpPr>
          <p:cNvPr id="5" name="Pfeil nach rechts 4"/>
          <p:cNvSpPr/>
          <p:nvPr/>
        </p:nvSpPr>
        <p:spPr>
          <a:xfrm>
            <a:off x="2464944" y="5336600"/>
            <a:ext cx="2539014" cy="88776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810335" y="1084380"/>
            <a:ext cx="108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Tinkercad</a:t>
            </a:r>
            <a:r>
              <a:rPr lang="de-DE" b="1" dirty="0"/>
              <a:t> Anmeldung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37862650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10335" y="1084380"/>
            <a:ext cx="108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Feuchte-Anzeige</a:t>
            </a:r>
            <a:endParaRPr lang="de-DE" sz="2400" b="1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30</a:t>
            </a:fld>
            <a:endParaRPr lang="de-DE" sz="1800" b="1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6246C57-E959-417F-9F30-955DA58E6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869" y="1200063"/>
            <a:ext cx="1457325" cy="409575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85421" y="1686757"/>
            <a:ext cx="245426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Der Feuchtesensor zeigt</a:t>
            </a:r>
          </a:p>
          <a:p>
            <a:r>
              <a:rPr lang="de-DE" dirty="0"/>
              <a:t>die Bodenfeuchte mit</a:t>
            </a:r>
          </a:p>
          <a:p>
            <a:r>
              <a:rPr lang="de-DE" dirty="0"/>
              <a:t>Hilfe der LEDs an.</a:t>
            </a:r>
          </a:p>
          <a:p>
            <a:r>
              <a:rPr lang="de-DE" dirty="0"/>
              <a:t>rot &lt;200</a:t>
            </a:r>
          </a:p>
          <a:p>
            <a:r>
              <a:rPr lang="de-DE" dirty="0"/>
              <a:t>orange &lt;400</a:t>
            </a:r>
          </a:p>
          <a:p>
            <a:r>
              <a:rPr lang="de-DE" dirty="0"/>
              <a:t>gelb &lt;600</a:t>
            </a:r>
          </a:p>
          <a:p>
            <a:r>
              <a:rPr lang="de-DE" dirty="0"/>
              <a:t>grün &lt;800</a:t>
            </a:r>
          </a:p>
          <a:p>
            <a:r>
              <a:rPr lang="de-DE" dirty="0"/>
              <a:t>blau &gt;800</a:t>
            </a:r>
          </a:p>
          <a:p>
            <a:r>
              <a:rPr lang="de-DE" dirty="0"/>
              <a:t>Schreibe das Programm </a:t>
            </a:r>
          </a:p>
          <a:p>
            <a:r>
              <a:rPr lang="de-DE" dirty="0"/>
              <a:t>in Blöcke.</a:t>
            </a:r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5972" y="1165225"/>
            <a:ext cx="61722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9088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10335" y="1084380"/>
            <a:ext cx="108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Feuchte-Anzeige</a:t>
            </a:r>
            <a:endParaRPr lang="de-DE" sz="2400" b="1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31</a:t>
            </a:fld>
            <a:endParaRPr lang="de-DE" sz="1800" b="1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6246C57-E959-417F-9F30-955DA58E6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869" y="1200063"/>
            <a:ext cx="1457325" cy="409575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85421" y="1686757"/>
            <a:ext cx="245426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Der Feuchtesensor zeigt</a:t>
            </a:r>
          </a:p>
          <a:p>
            <a:r>
              <a:rPr lang="de-DE" dirty="0"/>
              <a:t>die Bodenfeuchte mit</a:t>
            </a:r>
          </a:p>
          <a:p>
            <a:r>
              <a:rPr lang="de-DE" dirty="0"/>
              <a:t>Hilfe der LEDs an.</a:t>
            </a:r>
          </a:p>
          <a:p>
            <a:r>
              <a:rPr lang="de-DE" dirty="0"/>
              <a:t>rot &lt;200</a:t>
            </a:r>
          </a:p>
          <a:p>
            <a:r>
              <a:rPr lang="de-DE" dirty="0"/>
              <a:t>orange &lt;400</a:t>
            </a:r>
          </a:p>
          <a:p>
            <a:r>
              <a:rPr lang="de-DE" dirty="0"/>
              <a:t>gelb &lt;600</a:t>
            </a:r>
          </a:p>
          <a:p>
            <a:r>
              <a:rPr lang="de-DE" dirty="0"/>
              <a:t>grün &lt;800</a:t>
            </a:r>
          </a:p>
          <a:p>
            <a:r>
              <a:rPr lang="de-DE" dirty="0"/>
              <a:t>blau &gt;800</a:t>
            </a:r>
          </a:p>
          <a:p>
            <a:r>
              <a:rPr lang="de-DE" dirty="0"/>
              <a:t>Schreibe das Programm </a:t>
            </a:r>
          </a:p>
          <a:p>
            <a:r>
              <a:rPr lang="de-DE" dirty="0"/>
              <a:t>in Blöcke.</a:t>
            </a:r>
          </a:p>
          <a:p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4268059" y="6307489"/>
            <a:ext cx="2886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Ergänze die Programmzeilen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6329" y="1370763"/>
            <a:ext cx="439102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10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10335" y="1084380"/>
            <a:ext cx="108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Feuchte-Anzeige</a:t>
            </a:r>
            <a:endParaRPr lang="de-DE" sz="2400" b="1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32</a:t>
            </a:fld>
            <a:endParaRPr lang="de-DE" sz="1800" b="1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6246C57-E959-417F-9F30-955DA58E6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869" y="1200063"/>
            <a:ext cx="1457325" cy="409575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85421" y="1686757"/>
            <a:ext cx="245426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Der Feuchtesensor zeigt</a:t>
            </a:r>
          </a:p>
          <a:p>
            <a:r>
              <a:rPr lang="de-DE" dirty="0"/>
              <a:t>die Bodenfeuchte mit</a:t>
            </a:r>
          </a:p>
          <a:p>
            <a:r>
              <a:rPr lang="de-DE" dirty="0"/>
              <a:t>Hilfe der LEDs an.</a:t>
            </a:r>
          </a:p>
          <a:p>
            <a:r>
              <a:rPr lang="de-DE" dirty="0"/>
              <a:t>rot &lt;200</a:t>
            </a:r>
          </a:p>
          <a:p>
            <a:r>
              <a:rPr lang="de-DE" dirty="0"/>
              <a:t>orange &lt;400</a:t>
            </a:r>
          </a:p>
          <a:p>
            <a:r>
              <a:rPr lang="de-DE" dirty="0"/>
              <a:t>gelb &lt;600</a:t>
            </a:r>
          </a:p>
          <a:p>
            <a:r>
              <a:rPr lang="de-DE" dirty="0"/>
              <a:t>grün &lt;800</a:t>
            </a:r>
          </a:p>
          <a:p>
            <a:r>
              <a:rPr lang="de-DE" dirty="0"/>
              <a:t>blau &gt;800</a:t>
            </a:r>
          </a:p>
          <a:p>
            <a:r>
              <a:rPr lang="de-DE" dirty="0"/>
              <a:t>Schreibe das Programm </a:t>
            </a:r>
          </a:p>
          <a:p>
            <a:r>
              <a:rPr lang="de-DE" dirty="0"/>
              <a:t>in Blöcke.</a:t>
            </a:r>
          </a:p>
          <a:p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283" y="1269046"/>
            <a:ext cx="3638550" cy="550545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5820" y="1710980"/>
            <a:ext cx="1376180" cy="126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10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10335" y="1084380"/>
            <a:ext cx="108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Gas-Ampel</a:t>
            </a:r>
            <a:endParaRPr lang="de-DE" sz="2400" b="1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33</a:t>
            </a:fld>
            <a:endParaRPr lang="de-DE" sz="1800" b="1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6246C57-E959-417F-9F30-955DA58E6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869" y="1200063"/>
            <a:ext cx="1457325" cy="409575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85421" y="1686757"/>
            <a:ext cx="290470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Die Gas-Ampel zeigt Gas mit</a:t>
            </a:r>
          </a:p>
          <a:p>
            <a:r>
              <a:rPr lang="de-DE" dirty="0"/>
              <a:t>Hilfe der drei LEDs an.</a:t>
            </a:r>
          </a:p>
          <a:p>
            <a:r>
              <a:rPr lang="de-DE" dirty="0"/>
              <a:t>Das Gas liegt am A1 in einem</a:t>
            </a:r>
          </a:p>
          <a:p>
            <a:r>
              <a:rPr lang="de-DE" dirty="0"/>
              <a:t>Bereich von 0-1000ppm.</a:t>
            </a:r>
          </a:p>
          <a:p>
            <a:r>
              <a:rPr lang="de-DE" dirty="0"/>
              <a:t>Die LEDs:</a:t>
            </a:r>
          </a:p>
          <a:p>
            <a:r>
              <a:rPr lang="de-DE" dirty="0"/>
              <a:t>rot &gt;500ppm</a:t>
            </a:r>
          </a:p>
          <a:p>
            <a:r>
              <a:rPr lang="de-DE" dirty="0"/>
              <a:t>gelb &gt;350ppm</a:t>
            </a:r>
          </a:p>
          <a:p>
            <a:r>
              <a:rPr lang="de-DE" dirty="0"/>
              <a:t>grün &lt;350ppm</a:t>
            </a:r>
          </a:p>
          <a:p>
            <a:r>
              <a:rPr lang="de-DE" dirty="0"/>
              <a:t>blau betriebsbreit</a:t>
            </a:r>
          </a:p>
          <a:p>
            <a:r>
              <a:rPr lang="de-DE" dirty="0"/>
              <a:t>Schreibe das Programm </a:t>
            </a:r>
          </a:p>
          <a:p>
            <a:r>
              <a:rPr lang="de-DE" dirty="0"/>
              <a:t>in Blöcke.</a:t>
            </a:r>
          </a:p>
          <a:p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2520" y="1890715"/>
            <a:ext cx="6052857" cy="420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7901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10335" y="1084380"/>
            <a:ext cx="108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Gas-Ampel</a:t>
            </a:r>
            <a:endParaRPr lang="de-DE" sz="2400" b="1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34</a:t>
            </a:fld>
            <a:endParaRPr lang="de-DE" sz="1800" b="1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6246C57-E959-417F-9F30-955DA58E6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869" y="1200063"/>
            <a:ext cx="1457325" cy="409575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85421" y="1686757"/>
            <a:ext cx="290470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Die Gas-Ampel zeigt Gas mit</a:t>
            </a:r>
          </a:p>
          <a:p>
            <a:r>
              <a:rPr lang="de-DE" dirty="0"/>
              <a:t>Hilfe der drei LEDs an.</a:t>
            </a:r>
          </a:p>
          <a:p>
            <a:r>
              <a:rPr lang="de-DE" dirty="0"/>
              <a:t>Das Gas liegt am A1 in einem</a:t>
            </a:r>
          </a:p>
          <a:p>
            <a:r>
              <a:rPr lang="de-DE" dirty="0"/>
              <a:t>Bereich von 0-1000ppm.</a:t>
            </a:r>
          </a:p>
          <a:p>
            <a:r>
              <a:rPr lang="de-DE" dirty="0"/>
              <a:t>Die LEDs:</a:t>
            </a:r>
          </a:p>
          <a:p>
            <a:r>
              <a:rPr lang="de-DE" dirty="0"/>
              <a:t>rot &gt;500ppm</a:t>
            </a:r>
          </a:p>
          <a:p>
            <a:r>
              <a:rPr lang="de-DE" dirty="0"/>
              <a:t>gelb &gt;350ppm</a:t>
            </a:r>
          </a:p>
          <a:p>
            <a:r>
              <a:rPr lang="de-DE" dirty="0"/>
              <a:t>grün &lt;350ppm</a:t>
            </a:r>
          </a:p>
          <a:p>
            <a:r>
              <a:rPr lang="de-DE" dirty="0"/>
              <a:t>blau betriebsbreit</a:t>
            </a:r>
          </a:p>
          <a:p>
            <a:r>
              <a:rPr lang="de-DE" dirty="0"/>
              <a:t>Schreibe das Programm </a:t>
            </a:r>
          </a:p>
          <a:p>
            <a:r>
              <a:rPr lang="de-DE" dirty="0"/>
              <a:t>in Blöcke.</a:t>
            </a:r>
          </a:p>
          <a:p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1281" y="1404850"/>
            <a:ext cx="5429250" cy="4295775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4617683" y="5700625"/>
            <a:ext cx="2886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Ergänze die Programmzeilen</a:t>
            </a:r>
          </a:p>
        </p:txBody>
      </p:sp>
    </p:spTree>
    <p:extLst>
      <p:ext uri="{BB962C8B-B14F-4D97-AF65-F5344CB8AC3E}">
        <p14:creationId xmlns:p14="http://schemas.microsoft.com/office/powerpoint/2010/main" val="582456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10335" y="1084380"/>
            <a:ext cx="108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Gas-Ampel</a:t>
            </a:r>
            <a:endParaRPr lang="de-DE" sz="2400" b="1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35</a:t>
            </a:fld>
            <a:endParaRPr lang="de-DE" sz="1800" b="1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6246C57-E959-417F-9F30-955DA58E6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869" y="1200063"/>
            <a:ext cx="1457325" cy="409575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85421" y="1686757"/>
            <a:ext cx="290470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Die Gas-Ampel zeigt Gas mit</a:t>
            </a:r>
          </a:p>
          <a:p>
            <a:r>
              <a:rPr lang="de-DE" dirty="0"/>
              <a:t>Hilfe der drei LEDs an.</a:t>
            </a:r>
          </a:p>
          <a:p>
            <a:r>
              <a:rPr lang="de-DE" dirty="0"/>
              <a:t>Das Gas liegt am A1 in einem</a:t>
            </a:r>
          </a:p>
          <a:p>
            <a:r>
              <a:rPr lang="de-DE" dirty="0"/>
              <a:t>Bereich von 0-1000ppm.</a:t>
            </a:r>
          </a:p>
          <a:p>
            <a:r>
              <a:rPr lang="de-DE" dirty="0"/>
              <a:t>Die LEDs:</a:t>
            </a:r>
          </a:p>
          <a:p>
            <a:r>
              <a:rPr lang="de-DE" dirty="0"/>
              <a:t>rot &gt;500ppm</a:t>
            </a:r>
          </a:p>
          <a:p>
            <a:r>
              <a:rPr lang="de-DE" dirty="0"/>
              <a:t>gelb &gt;350ppm</a:t>
            </a:r>
          </a:p>
          <a:p>
            <a:r>
              <a:rPr lang="de-DE" dirty="0"/>
              <a:t>grün &lt;350ppm</a:t>
            </a:r>
          </a:p>
          <a:p>
            <a:r>
              <a:rPr lang="de-DE" dirty="0"/>
              <a:t>blau betriebsbreit</a:t>
            </a:r>
          </a:p>
          <a:p>
            <a:r>
              <a:rPr lang="de-DE" dirty="0"/>
              <a:t>Schreibe das Programm </a:t>
            </a:r>
          </a:p>
          <a:p>
            <a:r>
              <a:rPr lang="de-DE" dirty="0"/>
              <a:t>in Blöcke.</a:t>
            </a:r>
          </a:p>
          <a:p>
            <a:endParaRPr lang="de-DE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5820" y="1710980"/>
            <a:ext cx="1376180" cy="126402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5494" y="1453712"/>
            <a:ext cx="528637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977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10335" y="1084380"/>
            <a:ext cx="108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Gas-Ampel</a:t>
            </a:r>
            <a:endParaRPr lang="de-DE" sz="2400" b="1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36</a:t>
            </a:fld>
            <a:endParaRPr lang="de-DE" sz="1800" b="1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6246C57-E959-417F-9F30-955DA58E6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869" y="1200063"/>
            <a:ext cx="1457325" cy="409575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85421" y="1686757"/>
            <a:ext cx="290470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Die Gas-Ampel zeigt Gas mit</a:t>
            </a:r>
          </a:p>
          <a:p>
            <a:r>
              <a:rPr lang="de-DE" dirty="0"/>
              <a:t>Hilfe der drei LEDs an.</a:t>
            </a:r>
          </a:p>
          <a:p>
            <a:r>
              <a:rPr lang="de-DE" dirty="0"/>
              <a:t>Das Gas liegt am A1 in einem</a:t>
            </a:r>
          </a:p>
          <a:p>
            <a:r>
              <a:rPr lang="de-DE" dirty="0"/>
              <a:t>Bereich von 0-1000ppm.</a:t>
            </a:r>
          </a:p>
          <a:p>
            <a:r>
              <a:rPr lang="de-DE" dirty="0"/>
              <a:t>Die LEDs:</a:t>
            </a:r>
          </a:p>
          <a:p>
            <a:r>
              <a:rPr lang="de-DE" dirty="0"/>
              <a:t>rot &gt;500ppm</a:t>
            </a:r>
          </a:p>
          <a:p>
            <a:r>
              <a:rPr lang="de-DE" dirty="0"/>
              <a:t>gelb &gt;350ppm</a:t>
            </a:r>
          </a:p>
          <a:p>
            <a:r>
              <a:rPr lang="de-DE" dirty="0"/>
              <a:t>grün &lt;350ppm</a:t>
            </a:r>
          </a:p>
          <a:p>
            <a:r>
              <a:rPr lang="de-DE" dirty="0"/>
              <a:t>blau betriebsbreit</a:t>
            </a:r>
          </a:p>
          <a:p>
            <a:endParaRPr lang="de-DE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5820" y="1710980"/>
            <a:ext cx="1376180" cy="1264024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4661415" y="1200063"/>
            <a:ext cx="5703962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727C81"/>
                </a:solidFill>
                <a:latin typeface="Consolas" panose="020B0609020204030204" pitchFamily="49" charset="0"/>
              </a:rPr>
              <a:t>// C++ Gas-Ampel</a:t>
            </a:r>
            <a:endParaRPr lang="de-D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de-DE" sz="1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GAS = </a:t>
            </a:r>
            <a:r>
              <a:rPr lang="de-DE" sz="1200" dirty="0">
                <a:solidFill>
                  <a:srgbClr val="00979C"/>
                </a:solidFill>
                <a:latin typeface="Consolas" panose="020B0609020204030204" pitchFamily="49" charset="0"/>
              </a:rPr>
              <a:t>A1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LED_bl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7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LED_gn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6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LED_ge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LED_rt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5E6D03"/>
                </a:solidFill>
                <a:latin typeface="Consolas" panose="020B0609020204030204" pitchFamily="49" charset="0"/>
              </a:rPr>
              <a:t>setup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200" dirty="0" err="1">
                <a:solidFill>
                  <a:srgbClr val="E97366"/>
                </a:solidFill>
                <a:latin typeface="Consolas" panose="020B0609020204030204" pitchFamily="49" charset="0"/>
              </a:rPr>
              <a:t>pinMode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LED_bl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00" dirty="0">
                <a:solidFill>
                  <a:srgbClr val="00979C"/>
                </a:solidFill>
                <a:latin typeface="Consolas" panose="020B0609020204030204" pitchFamily="49" charset="0"/>
              </a:rPr>
              <a:t>OUTPUT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200" dirty="0" err="1">
                <a:solidFill>
                  <a:srgbClr val="E97366"/>
                </a:solidFill>
                <a:latin typeface="Consolas" panose="020B0609020204030204" pitchFamily="49" charset="0"/>
              </a:rPr>
              <a:t>pinMode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LED_gn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00" dirty="0">
                <a:solidFill>
                  <a:srgbClr val="00979C"/>
                </a:solidFill>
                <a:latin typeface="Consolas" panose="020B0609020204030204" pitchFamily="49" charset="0"/>
              </a:rPr>
              <a:t>OUTPUT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200" dirty="0" err="1">
                <a:solidFill>
                  <a:srgbClr val="E97366"/>
                </a:solidFill>
                <a:latin typeface="Consolas" panose="020B0609020204030204" pitchFamily="49" charset="0"/>
              </a:rPr>
              <a:t>pinMode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LED_ge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00" dirty="0">
                <a:solidFill>
                  <a:srgbClr val="00979C"/>
                </a:solidFill>
                <a:latin typeface="Consolas" panose="020B0609020204030204" pitchFamily="49" charset="0"/>
              </a:rPr>
              <a:t>OUTPUT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200" dirty="0" err="1">
                <a:solidFill>
                  <a:srgbClr val="E97366"/>
                </a:solidFill>
                <a:latin typeface="Consolas" panose="020B0609020204030204" pitchFamily="49" charset="0"/>
              </a:rPr>
              <a:t>pinMode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LED_rt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00" dirty="0">
                <a:solidFill>
                  <a:srgbClr val="00979C"/>
                </a:solidFill>
                <a:latin typeface="Consolas" panose="020B0609020204030204" pitchFamily="49" charset="0"/>
              </a:rPr>
              <a:t>OUTPUT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200" b="1" dirty="0" err="1">
                <a:solidFill>
                  <a:srgbClr val="E97366"/>
                </a:solidFill>
                <a:latin typeface="Consolas" panose="020B0609020204030204" pitchFamily="49" charset="0"/>
              </a:rPr>
              <a:t>Serial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200" dirty="0" err="1">
                <a:solidFill>
                  <a:srgbClr val="E97366"/>
                </a:solidFill>
                <a:latin typeface="Consolas" panose="020B0609020204030204" pitchFamily="49" charset="0"/>
              </a:rPr>
              <a:t>begin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9600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5E6D03"/>
                </a:solidFill>
                <a:latin typeface="Consolas" panose="020B0609020204030204" pitchFamily="49" charset="0"/>
              </a:rPr>
              <a:t>loop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E97366"/>
                </a:solidFill>
                <a:latin typeface="Consolas" panose="020B0609020204030204" pitchFamily="49" charset="0"/>
              </a:rPr>
              <a:t>analogRead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(GAS);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E97366"/>
                </a:solidFill>
                <a:latin typeface="Consolas" panose="020B0609020204030204" pitchFamily="49" charset="0"/>
              </a:rPr>
              <a:t>map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300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750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1000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200" dirty="0" err="1">
                <a:solidFill>
                  <a:srgbClr val="E97366"/>
                </a:solidFill>
                <a:latin typeface="Consolas" panose="020B0609020204030204" pitchFamily="49" charset="0"/>
              </a:rPr>
              <a:t>digitalWrite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LED_bl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00" dirty="0">
                <a:solidFill>
                  <a:srgbClr val="00979C"/>
                </a:solidFill>
                <a:latin typeface="Consolas" panose="020B0609020204030204" pitchFamily="49" charset="0"/>
              </a:rPr>
              <a:t>HIGH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200" dirty="0" err="1">
                <a:solidFill>
                  <a:srgbClr val="E97366"/>
                </a:solidFill>
                <a:latin typeface="Consolas" panose="020B0609020204030204" pitchFamily="49" charset="0"/>
              </a:rPr>
              <a:t>digitalWrite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LED_gn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&lt;= 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350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? </a:t>
            </a:r>
            <a:r>
              <a:rPr lang="de-DE" sz="1200" dirty="0">
                <a:solidFill>
                  <a:srgbClr val="00979C"/>
                </a:solidFill>
                <a:latin typeface="Consolas" panose="020B0609020204030204" pitchFamily="49" charset="0"/>
              </a:rPr>
              <a:t>HIGH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de-DE" sz="1200" dirty="0">
                <a:solidFill>
                  <a:srgbClr val="00979C"/>
                </a:solidFill>
                <a:latin typeface="Consolas" panose="020B0609020204030204" pitchFamily="49" charset="0"/>
              </a:rPr>
              <a:t>LOW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351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&amp;&amp;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&lt;= 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500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r>
              <a:rPr lang="de-DE" sz="1200" dirty="0" err="1">
                <a:solidFill>
                  <a:srgbClr val="E97366"/>
                </a:solidFill>
                <a:latin typeface="Consolas" panose="020B0609020204030204" pitchFamily="49" charset="0"/>
              </a:rPr>
              <a:t>digitalWrite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LED_ge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,  </a:t>
            </a:r>
            <a:r>
              <a:rPr lang="de-DE" sz="1200" dirty="0">
                <a:solidFill>
                  <a:srgbClr val="00979C"/>
                </a:solidFill>
                <a:latin typeface="Consolas" panose="020B0609020204030204" pitchFamily="49" charset="0"/>
              </a:rPr>
              <a:t>HIGH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);}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   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r>
              <a:rPr lang="de-DE" sz="1200" dirty="0" err="1">
                <a:solidFill>
                  <a:srgbClr val="E97366"/>
                </a:solidFill>
                <a:latin typeface="Consolas" panose="020B0609020204030204" pitchFamily="49" charset="0"/>
              </a:rPr>
              <a:t>digitalWrite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LED_ge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,  </a:t>
            </a:r>
            <a:r>
              <a:rPr lang="de-DE" sz="1200" dirty="0">
                <a:solidFill>
                  <a:srgbClr val="00979C"/>
                </a:solidFill>
                <a:latin typeface="Consolas" panose="020B0609020204030204" pitchFamily="49" charset="0"/>
              </a:rPr>
              <a:t>LOW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);}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200" dirty="0" err="1">
                <a:solidFill>
                  <a:srgbClr val="E97366"/>
                </a:solidFill>
                <a:latin typeface="Consolas" panose="020B0609020204030204" pitchFamily="49" charset="0"/>
              </a:rPr>
              <a:t>digitalWrite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LED_rt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501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? </a:t>
            </a:r>
            <a:r>
              <a:rPr lang="de-DE" sz="1200" dirty="0">
                <a:solidFill>
                  <a:srgbClr val="00979C"/>
                </a:solidFill>
                <a:latin typeface="Consolas" panose="020B0609020204030204" pitchFamily="49" charset="0"/>
              </a:rPr>
              <a:t>HIGH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de-DE" sz="1200" dirty="0">
                <a:solidFill>
                  <a:srgbClr val="00979C"/>
                </a:solidFill>
                <a:latin typeface="Consolas" panose="020B0609020204030204" pitchFamily="49" charset="0"/>
              </a:rPr>
              <a:t>LOW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</a:t>
            </a:r>
            <a:r>
              <a:rPr lang="de-DE" sz="1200" b="1" dirty="0" err="1">
                <a:solidFill>
                  <a:srgbClr val="E97366"/>
                </a:solidFill>
                <a:latin typeface="Consolas" panose="020B0609020204030204" pitchFamily="49" charset="0"/>
              </a:rPr>
              <a:t>Serial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200" dirty="0" err="1">
                <a:solidFill>
                  <a:srgbClr val="E97366"/>
                </a:solidFill>
                <a:latin typeface="Consolas" panose="020B0609020204030204" pitchFamily="49" charset="0"/>
              </a:rPr>
              <a:t>println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val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200" dirty="0" err="1">
                <a:solidFill>
                  <a:srgbClr val="E97366"/>
                </a:solidFill>
                <a:latin typeface="Consolas" panose="020B0609020204030204" pitchFamily="49" charset="0"/>
              </a:rPr>
              <a:t>delay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250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de-DE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9867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10335" y="1084380"/>
            <a:ext cx="108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Zähler</a:t>
            </a:r>
            <a:endParaRPr lang="de-DE" sz="2400" b="1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37</a:t>
            </a:fld>
            <a:endParaRPr lang="de-DE" sz="1800" b="1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6246C57-E959-417F-9F30-955DA58E6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869" y="1200063"/>
            <a:ext cx="1457325" cy="409575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85421" y="1686757"/>
            <a:ext cx="32312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Programmiere einen Zähler der</a:t>
            </a:r>
          </a:p>
          <a:p>
            <a:r>
              <a:rPr lang="de-DE" dirty="0"/>
              <a:t>von 1-12 zählt und dann wieder</a:t>
            </a:r>
          </a:p>
          <a:p>
            <a:r>
              <a:rPr lang="de-DE" dirty="0"/>
              <a:t>bei 1 beginnt.</a:t>
            </a:r>
          </a:p>
          <a:p>
            <a:r>
              <a:rPr lang="de-DE" dirty="0"/>
              <a:t>Erstelle das Programm in Block.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011" y="2406589"/>
            <a:ext cx="7847012" cy="354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325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10335" y="1084380"/>
            <a:ext cx="108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Zähler</a:t>
            </a:r>
            <a:endParaRPr lang="de-DE" sz="2400" b="1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38</a:t>
            </a:fld>
            <a:endParaRPr lang="de-DE" sz="1800" b="1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6246C57-E959-417F-9F30-955DA58E6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869" y="1200063"/>
            <a:ext cx="1457325" cy="409575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85421" y="1686757"/>
            <a:ext cx="32312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Programmiere einen Zähler der</a:t>
            </a:r>
          </a:p>
          <a:p>
            <a:r>
              <a:rPr lang="de-DE" dirty="0"/>
              <a:t>von 1-12 zählt und dann wieder</a:t>
            </a:r>
          </a:p>
          <a:p>
            <a:r>
              <a:rPr lang="de-DE" dirty="0"/>
              <a:t>bei 1 beginnt.</a:t>
            </a:r>
          </a:p>
          <a:p>
            <a:r>
              <a:rPr lang="de-DE" dirty="0"/>
              <a:t>Erstelle das Programm in Block.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3962" y="1686757"/>
            <a:ext cx="4257675" cy="299085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5135562" y="4677607"/>
            <a:ext cx="2886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Ergänze die Programmzeilen</a:t>
            </a:r>
          </a:p>
        </p:txBody>
      </p:sp>
    </p:spTree>
    <p:extLst>
      <p:ext uri="{BB962C8B-B14F-4D97-AF65-F5344CB8AC3E}">
        <p14:creationId xmlns:p14="http://schemas.microsoft.com/office/powerpoint/2010/main" val="861100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10335" y="1084380"/>
            <a:ext cx="108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Zähler</a:t>
            </a:r>
            <a:endParaRPr lang="de-DE" sz="2400" b="1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39</a:t>
            </a:fld>
            <a:endParaRPr lang="de-DE" sz="1800" b="1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6246C57-E959-417F-9F30-955DA58E6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869" y="1200063"/>
            <a:ext cx="1457325" cy="409575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85421" y="1686757"/>
            <a:ext cx="32312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Programmiere einen Zähler der</a:t>
            </a:r>
          </a:p>
          <a:p>
            <a:r>
              <a:rPr lang="de-DE" dirty="0"/>
              <a:t>von 1-12 zählt und dann wieder</a:t>
            </a:r>
          </a:p>
          <a:p>
            <a:r>
              <a:rPr lang="de-DE" dirty="0"/>
              <a:t>bei 1 beginnt.</a:t>
            </a:r>
          </a:p>
          <a:p>
            <a:r>
              <a:rPr lang="de-DE" dirty="0"/>
              <a:t>Erstelle das Programm in Block.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3662" y="1001683"/>
            <a:ext cx="4257675" cy="581025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5820" y="1710980"/>
            <a:ext cx="1376180" cy="126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44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4</a:t>
            </a:fld>
            <a:endParaRPr lang="de-DE" sz="1800" b="1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76" y="2338109"/>
            <a:ext cx="5606162" cy="3414621"/>
          </a:xfrm>
          <a:prstGeom prst="rect">
            <a:avLst/>
          </a:prstGeom>
        </p:spPr>
      </p:pic>
      <p:sp>
        <p:nvSpPr>
          <p:cNvPr id="3" name="Pfeil nach rechts 2"/>
          <p:cNvSpPr/>
          <p:nvPr/>
        </p:nvSpPr>
        <p:spPr>
          <a:xfrm rot="11376418">
            <a:off x="4696288" y="4607510"/>
            <a:ext cx="1056442" cy="35510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744" y="2325199"/>
            <a:ext cx="5634982" cy="4393291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810335" y="1084380"/>
            <a:ext cx="108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Mein erstes Programm: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16901404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079" y="1926290"/>
            <a:ext cx="6267450" cy="3495675"/>
          </a:xfrm>
          <a:prstGeom prst="rect">
            <a:avLst/>
          </a:prstGeom>
        </p:spPr>
      </p:pic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10335" y="1084380"/>
            <a:ext cx="108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Personenzähler</a:t>
            </a:r>
            <a:endParaRPr lang="de-DE" sz="2400" b="1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40</a:t>
            </a:fld>
            <a:endParaRPr lang="de-DE" sz="1800" b="1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6246C57-E959-417F-9F30-955DA58E6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1869" y="1200063"/>
            <a:ext cx="1457325" cy="409575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85421" y="1686757"/>
            <a:ext cx="432265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Mit der Taste 1 wird der Personenzähler um</a:t>
            </a:r>
          </a:p>
          <a:p>
            <a:r>
              <a:rPr lang="de-DE" dirty="0"/>
              <a:t>1 erhöht, mit der Taste 2 um 1 verringert.</a:t>
            </a:r>
          </a:p>
          <a:p>
            <a:r>
              <a:rPr lang="de-DE" dirty="0"/>
              <a:t>Ist der Zählerstand 5 oder &gt; 5, leuchtet die </a:t>
            </a:r>
          </a:p>
          <a:p>
            <a:r>
              <a:rPr lang="de-DE" dirty="0"/>
              <a:t>Rote LED, bei einem Zählerstand &lt;5 leuchtet</a:t>
            </a:r>
          </a:p>
          <a:p>
            <a:r>
              <a:rPr lang="de-DE" dirty="0"/>
              <a:t>die grüne LED.</a:t>
            </a:r>
          </a:p>
          <a:p>
            <a:r>
              <a:rPr lang="de-DE" dirty="0"/>
              <a:t>Erstelle das Programm in Block.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7897906" y="2052918"/>
            <a:ext cx="466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T1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7476565" y="2052918"/>
            <a:ext cx="493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T2</a:t>
            </a:r>
          </a:p>
        </p:txBody>
      </p:sp>
    </p:spTree>
    <p:extLst>
      <p:ext uri="{BB962C8B-B14F-4D97-AF65-F5344CB8AC3E}">
        <p14:creationId xmlns:p14="http://schemas.microsoft.com/office/powerpoint/2010/main" val="36694438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10335" y="1084380"/>
            <a:ext cx="108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Personenzähler</a:t>
            </a:r>
            <a:endParaRPr lang="de-DE" sz="2400" b="1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41</a:t>
            </a:fld>
            <a:endParaRPr lang="de-DE" sz="1800" b="1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6246C57-E959-417F-9F30-955DA58E6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869" y="1200063"/>
            <a:ext cx="1457325" cy="409575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3752850" y="5111149"/>
            <a:ext cx="2886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Ergänze die Programmzeilen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7125" y="1728787"/>
            <a:ext cx="485775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219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10335" y="1084380"/>
            <a:ext cx="108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Personenzähler</a:t>
            </a:r>
            <a:endParaRPr lang="de-DE" sz="2400" b="1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42</a:t>
            </a:fld>
            <a:endParaRPr lang="de-DE" sz="1800" b="1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6246C57-E959-417F-9F30-955DA58E6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869" y="1200063"/>
            <a:ext cx="1457325" cy="40957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5820" y="1710980"/>
            <a:ext cx="1376180" cy="1264024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335" y="1495425"/>
            <a:ext cx="5534025" cy="536257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7911" y="2112963"/>
            <a:ext cx="378142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670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10335" y="1084380"/>
            <a:ext cx="108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Personenzähler</a:t>
            </a:r>
            <a:endParaRPr lang="de-DE" sz="2400" b="1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43</a:t>
            </a:fld>
            <a:endParaRPr lang="de-DE" sz="1800" b="1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6246C57-E959-417F-9F30-955DA58E6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869" y="1200063"/>
            <a:ext cx="1457325" cy="40957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5820" y="1710980"/>
            <a:ext cx="1376180" cy="126402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2241176" y="1890715"/>
            <a:ext cx="337227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727C81"/>
                </a:solidFill>
                <a:latin typeface="Consolas" panose="020B0609020204030204" pitchFamily="49" charset="0"/>
              </a:rPr>
              <a:t>// C++ Personenzähler</a:t>
            </a:r>
            <a:endParaRPr lang="de-D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de-DE" sz="1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0000FF"/>
                </a:solidFill>
                <a:latin typeface="Consolas" panose="020B0609020204030204" pitchFamily="49" charset="0"/>
              </a:rPr>
              <a:t>#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include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de-DE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Adafruit_LiquidCrystal.h</a:t>
            </a:r>
            <a:r>
              <a:rPr lang="de-DE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de-D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Zaehler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T1 = 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T2 = 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Adafruit_LiquidCrystal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lcd_1(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5E6D03"/>
                </a:solidFill>
                <a:latin typeface="Consolas" panose="020B0609020204030204" pitchFamily="49" charset="0"/>
              </a:rPr>
              <a:t>setup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lcd_1.</a:t>
            </a:r>
            <a:r>
              <a:rPr lang="de-DE" sz="1200" dirty="0">
                <a:solidFill>
                  <a:srgbClr val="E97366"/>
                </a:solidFill>
                <a:latin typeface="Consolas" panose="020B0609020204030204" pitchFamily="49" charset="0"/>
              </a:rPr>
              <a:t>begin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200" dirty="0" err="1">
                <a:solidFill>
                  <a:srgbClr val="E97366"/>
                </a:solidFill>
                <a:latin typeface="Consolas" panose="020B0609020204030204" pitchFamily="49" charset="0"/>
              </a:rPr>
              <a:t>pinMode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00" dirty="0">
                <a:solidFill>
                  <a:srgbClr val="00979C"/>
                </a:solidFill>
                <a:latin typeface="Consolas" panose="020B0609020204030204" pitchFamily="49" charset="0"/>
              </a:rPr>
              <a:t>INPUT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200" dirty="0" err="1">
                <a:solidFill>
                  <a:srgbClr val="E97366"/>
                </a:solidFill>
                <a:latin typeface="Consolas" panose="020B0609020204030204" pitchFamily="49" charset="0"/>
              </a:rPr>
              <a:t>pinMode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00" dirty="0">
                <a:solidFill>
                  <a:srgbClr val="00979C"/>
                </a:solidFill>
                <a:latin typeface="Consolas" panose="020B0609020204030204" pitchFamily="49" charset="0"/>
              </a:rPr>
              <a:t>INPUT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200" dirty="0" err="1">
                <a:solidFill>
                  <a:srgbClr val="E97366"/>
                </a:solidFill>
                <a:latin typeface="Consolas" panose="020B0609020204030204" pitchFamily="49" charset="0"/>
              </a:rPr>
              <a:t>pinMode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00" dirty="0">
                <a:solidFill>
                  <a:srgbClr val="00979C"/>
                </a:solidFill>
                <a:latin typeface="Consolas" panose="020B0609020204030204" pitchFamily="49" charset="0"/>
              </a:rPr>
              <a:t>OUTPUT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200" dirty="0" err="1">
                <a:solidFill>
                  <a:srgbClr val="E97366"/>
                </a:solidFill>
                <a:latin typeface="Consolas" panose="020B0609020204030204" pitchFamily="49" charset="0"/>
              </a:rPr>
              <a:t>pinMode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6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00" dirty="0">
                <a:solidFill>
                  <a:srgbClr val="00979C"/>
                </a:solidFill>
                <a:latin typeface="Consolas" panose="020B0609020204030204" pitchFamily="49" charset="0"/>
              </a:rPr>
              <a:t>OUTPUT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de-DE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6329634" y="1641256"/>
            <a:ext cx="395288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5E6D03"/>
                </a:solidFill>
                <a:latin typeface="Consolas" panose="020B0609020204030204" pitchFamily="49" charset="0"/>
              </a:rPr>
              <a:t>loop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T1 = </a:t>
            </a:r>
            <a:r>
              <a:rPr lang="de-DE" sz="1200" dirty="0" err="1">
                <a:solidFill>
                  <a:srgbClr val="E97366"/>
                </a:solidFill>
                <a:latin typeface="Consolas" panose="020B0609020204030204" pitchFamily="49" charset="0"/>
              </a:rPr>
              <a:t>digitalRead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T2 = </a:t>
            </a:r>
            <a:r>
              <a:rPr lang="de-DE" sz="1200" dirty="0" err="1">
                <a:solidFill>
                  <a:srgbClr val="E97366"/>
                </a:solidFill>
                <a:latin typeface="Consolas" panose="020B0609020204030204" pitchFamily="49" charset="0"/>
              </a:rPr>
              <a:t>digitalRead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(T1 == 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Zaehler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Zaehler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}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200" dirty="0" err="1">
                <a:solidFill>
                  <a:srgbClr val="E97366"/>
                </a:solidFill>
                <a:latin typeface="Consolas" panose="020B0609020204030204" pitchFamily="49" charset="0"/>
              </a:rPr>
              <a:t>delay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de-DE" sz="1200" dirty="0">
                <a:solidFill>
                  <a:srgbClr val="727C81"/>
                </a:solidFill>
                <a:latin typeface="Consolas" panose="020B0609020204030204" pitchFamily="49" charset="0"/>
              </a:rPr>
              <a:t>// Warte 10 </a:t>
            </a:r>
            <a:r>
              <a:rPr lang="de-DE" sz="1200" dirty="0" err="1">
                <a:solidFill>
                  <a:srgbClr val="727C81"/>
                </a:solidFill>
                <a:latin typeface="Consolas" panose="020B0609020204030204" pitchFamily="49" charset="0"/>
              </a:rPr>
              <a:t>Millisek</a:t>
            </a:r>
            <a:r>
              <a:rPr lang="de-DE" sz="1200" dirty="0">
                <a:solidFill>
                  <a:srgbClr val="727C81"/>
                </a:solidFill>
                <a:latin typeface="Consolas" panose="020B0609020204030204" pitchFamily="49" charset="0"/>
              </a:rPr>
              <a:t>.</a:t>
            </a:r>
            <a:endParaRPr lang="de-D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(T2 == 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&amp;&amp; (!(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Zaehler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)))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Zaehler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Zaehler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}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200" dirty="0" err="1">
                <a:solidFill>
                  <a:srgbClr val="E97366"/>
                </a:solidFill>
                <a:latin typeface="Consolas" panose="020B0609020204030204" pitchFamily="49" charset="0"/>
              </a:rPr>
              <a:t>delay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de-DE" sz="1200" dirty="0">
                <a:solidFill>
                  <a:srgbClr val="727C81"/>
                </a:solidFill>
                <a:latin typeface="Consolas" panose="020B0609020204030204" pitchFamily="49" charset="0"/>
              </a:rPr>
              <a:t>// Warte 10 </a:t>
            </a:r>
            <a:r>
              <a:rPr lang="de-DE" sz="1200" dirty="0" err="1">
                <a:solidFill>
                  <a:srgbClr val="727C81"/>
                </a:solidFill>
                <a:latin typeface="Consolas" panose="020B0609020204030204" pitchFamily="49" charset="0"/>
              </a:rPr>
              <a:t>Millisek</a:t>
            </a:r>
            <a:r>
              <a:rPr lang="de-DE" sz="1200" dirty="0">
                <a:solidFill>
                  <a:srgbClr val="727C81"/>
                </a:solidFill>
                <a:latin typeface="Consolas" panose="020B0609020204030204" pitchFamily="49" charset="0"/>
              </a:rPr>
              <a:t>.</a:t>
            </a:r>
            <a:endParaRPr lang="de-D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lcd_1.setCursor(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lcd_1.</a:t>
            </a:r>
            <a:r>
              <a:rPr lang="de-DE" sz="1200" dirty="0">
                <a:solidFill>
                  <a:srgbClr val="E97366"/>
                </a:solidFill>
                <a:latin typeface="Consolas" panose="020B0609020204030204" pitchFamily="49" charset="0"/>
              </a:rPr>
              <a:t>print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Personenzaehler</a:t>
            </a:r>
            <a:r>
              <a:rPr lang="de-DE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lcd_1.setCursor(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lcd_1.</a:t>
            </a:r>
            <a:r>
              <a:rPr lang="de-DE" sz="1200" dirty="0">
                <a:solidFill>
                  <a:srgbClr val="E97366"/>
                </a:solidFill>
                <a:latin typeface="Consolas" panose="020B0609020204030204" pitchFamily="49" charset="0"/>
              </a:rPr>
              <a:t>print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Zaehler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Zaehler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&lt;= 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200" dirty="0" err="1">
                <a:solidFill>
                  <a:srgbClr val="E97366"/>
                </a:solidFill>
                <a:latin typeface="Consolas" panose="020B0609020204030204" pitchFamily="49" charset="0"/>
              </a:rPr>
              <a:t>digitalWrite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00" dirty="0">
                <a:solidFill>
                  <a:srgbClr val="00979C"/>
                </a:solidFill>
                <a:latin typeface="Consolas" panose="020B0609020204030204" pitchFamily="49" charset="0"/>
              </a:rPr>
              <a:t>LOW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200" dirty="0" err="1">
                <a:solidFill>
                  <a:srgbClr val="E97366"/>
                </a:solidFill>
                <a:latin typeface="Consolas" panose="020B0609020204030204" pitchFamily="49" charset="0"/>
              </a:rPr>
              <a:t>digitalWrite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6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00" dirty="0">
                <a:solidFill>
                  <a:srgbClr val="00979C"/>
                </a:solidFill>
                <a:latin typeface="Consolas" panose="020B0609020204030204" pitchFamily="49" charset="0"/>
              </a:rPr>
              <a:t>HIGH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} 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200" dirty="0" err="1">
                <a:solidFill>
                  <a:srgbClr val="E97366"/>
                </a:solidFill>
                <a:latin typeface="Consolas" panose="020B0609020204030204" pitchFamily="49" charset="0"/>
              </a:rPr>
              <a:t>digitalWrite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00" dirty="0">
                <a:solidFill>
                  <a:srgbClr val="00979C"/>
                </a:solidFill>
                <a:latin typeface="Consolas" panose="020B0609020204030204" pitchFamily="49" charset="0"/>
              </a:rPr>
              <a:t>HIGH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200" dirty="0" err="1">
                <a:solidFill>
                  <a:srgbClr val="E97366"/>
                </a:solidFill>
                <a:latin typeface="Consolas" panose="020B0609020204030204" pitchFamily="49" charset="0"/>
              </a:rPr>
              <a:t>digitalWrite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6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00" dirty="0">
                <a:solidFill>
                  <a:srgbClr val="00979C"/>
                </a:solidFill>
                <a:latin typeface="Consolas" panose="020B0609020204030204" pitchFamily="49" charset="0"/>
              </a:rPr>
              <a:t>LOW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}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de-DE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0276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10335" y="1084380"/>
            <a:ext cx="108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Mit einem Vor-Rückwärtszähler eine LED dimmen</a:t>
            </a:r>
            <a:endParaRPr lang="de-DE" sz="2400" b="1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44</a:t>
            </a:fld>
            <a:endParaRPr lang="de-DE" sz="1800" b="1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6246C57-E959-417F-9F30-955DA58E6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869" y="1200063"/>
            <a:ext cx="1457325" cy="40957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623" y="1609638"/>
            <a:ext cx="4105836" cy="395138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3793" y="2367111"/>
            <a:ext cx="4829736" cy="1823146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5703793" y="4294307"/>
            <a:ext cx="2886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Ergänze die Programmzeilen</a:t>
            </a:r>
          </a:p>
        </p:txBody>
      </p:sp>
    </p:spTree>
    <p:extLst>
      <p:ext uri="{BB962C8B-B14F-4D97-AF65-F5344CB8AC3E}">
        <p14:creationId xmlns:p14="http://schemas.microsoft.com/office/powerpoint/2010/main" val="6870845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10335" y="1084380"/>
            <a:ext cx="108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Mit einem Vor-Rückwärtszähler eine LED dimmen</a:t>
            </a:r>
            <a:endParaRPr lang="de-DE" sz="2400" b="1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45</a:t>
            </a:fld>
            <a:endParaRPr lang="de-DE" sz="1800" b="1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6246C57-E959-417F-9F30-955DA58E6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869" y="1200063"/>
            <a:ext cx="1457325" cy="40957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5820" y="1710980"/>
            <a:ext cx="1376180" cy="126402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623" y="1609638"/>
            <a:ext cx="4105836" cy="3951384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2234" y="2342992"/>
            <a:ext cx="4468810" cy="319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529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10335" y="1084380"/>
            <a:ext cx="108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Mit einem Vor-Rückwärtszähler eine LED dimmen</a:t>
            </a:r>
            <a:endParaRPr lang="de-DE" sz="2400" b="1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46</a:t>
            </a:fld>
            <a:endParaRPr lang="de-DE" sz="1800" b="1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6246C57-E959-417F-9F30-955DA58E6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869" y="1200063"/>
            <a:ext cx="1457325" cy="40957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5820" y="1710980"/>
            <a:ext cx="1376180" cy="126402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623" y="1609638"/>
            <a:ext cx="4105836" cy="3951384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6078671" y="1609638"/>
            <a:ext cx="4329952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727C81"/>
                </a:solidFill>
                <a:latin typeface="Consolas" panose="020B0609020204030204" pitchFamily="49" charset="0"/>
              </a:rPr>
              <a:t>// C++ LED dimmen</a:t>
            </a:r>
            <a:endParaRPr lang="de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i = </a:t>
            </a:r>
            <a:r>
              <a:rPr lang="de-DE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j = </a:t>
            </a:r>
            <a:r>
              <a:rPr lang="de-DE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5E6D03"/>
                </a:solidFill>
                <a:latin typeface="Consolas" panose="020B0609020204030204" pitchFamily="49" charset="0"/>
              </a:rPr>
              <a:t>setup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400" dirty="0" err="1">
                <a:solidFill>
                  <a:srgbClr val="E97366"/>
                </a:solidFill>
                <a:latin typeface="Consolas" panose="020B0609020204030204" pitchFamily="49" charset="0"/>
              </a:rPr>
              <a:t>pinMode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>
                <a:solidFill>
                  <a:srgbClr val="098658"/>
                </a:solidFill>
                <a:latin typeface="Consolas" panose="020B0609020204030204" pitchFamily="49" charset="0"/>
              </a:rPr>
              <a:t>9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400" dirty="0">
                <a:solidFill>
                  <a:srgbClr val="00979C"/>
                </a:solidFill>
                <a:latin typeface="Consolas" panose="020B0609020204030204" pitchFamily="49" charset="0"/>
              </a:rPr>
              <a:t>OUTPUT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5E6D03"/>
                </a:solidFill>
                <a:latin typeface="Consolas" panose="020B0609020204030204" pitchFamily="49" charset="0"/>
              </a:rPr>
              <a:t>loop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(i = </a:t>
            </a:r>
            <a:r>
              <a:rPr lang="de-DE" sz="1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; i &lt;= </a:t>
            </a:r>
            <a:r>
              <a:rPr lang="de-DE" sz="1400" dirty="0">
                <a:solidFill>
                  <a:srgbClr val="098658"/>
                </a:solidFill>
                <a:latin typeface="Consolas" panose="020B0609020204030204" pitchFamily="49" charset="0"/>
              </a:rPr>
              <a:t>255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; i += </a:t>
            </a:r>
            <a:r>
              <a:rPr lang="de-DE" sz="1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400" dirty="0" err="1">
                <a:solidFill>
                  <a:srgbClr val="E97366"/>
                </a:solidFill>
                <a:latin typeface="Consolas" panose="020B0609020204030204" pitchFamily="49" charset="0"/>
              </a:rPr>
              <a:t>analogWrite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>
                <a:solidFill>
                  <a:srgbClr val="098658"/>
                </a:solidFill>
                <a:latin typeface="Consolas" panose="020B0609020204030204" pitchFamily="49" charset="0"/>
              </a:rPr>
              <a:t>9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, i);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400" dirty="0" err="1">
                <a:solidFill>
                  <a:srgbClr val="E97366"/>
                </a:solidFill>
                <a:latin typeface="Consolas" panose="020B0609020204030204" pitchFamily="49" charset="0"/>
              </a:rPr>
              <a:t>delay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de-DE" sz="1400" dirty="0">
                <a:solidFill>
                  <a:srgbClr val="727C81"/>
                </a:solidFill>
                <a:latin typeface="Consolas" panose="020B0609020204030204" pitchFamily="49" charset="0"/>
              </a:rPr>
              <a:t>// Warte 10 </a:t>
            </a:r>
            <a:r>
              <a:rPr lang="de-DE" sz="1400" dirty="0" err="1">
                <a:solidFill>
                  <a:srgbClr val="727C81"/>
                </a:solidFill>
                <a:latin typeface="Consolas" panose="020B0609020204030204" pitchFamily="49" charset="0"/>
              </a:rPr>
              <a:t>Millisek</a:t>
            </a:r>
            <a:r>
              <a:rPr lang="de-DE" sz="1400" dirty="0">
                <a:solidFill>
                  <a:srgbClr val="727C81"/>
                </a:solidFill>
                <a:latin typeface="Consolas" panose="020B0609020204030204" pitchFamily="49" charset="0"/>
              </a:rPr>
              <a:t>.</a:t>
            </a:r>
            <a:endParaRPr lang="de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 }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(j = </a:t>
            </a:r>
            <a:r>
              <a:rPr lang="de-DE" sz="1400" dirty="0">
                <a:solidFill>
                  <a:srgbClr val="098658"/>
                </a:solidFill>
                <a:latin typeface="Consolas" panose="020B0609020204030204" pitchFamily="49" charset="0"/>
              </a:rPr>
              <a:t>255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; j &gt;= </a:t>
            </a:r>
            <a:r>
              <a:rPr lang="de-DE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; j -= </a:t>
            </a:r>
            <a:r>
              <a:rPr lang="de-DE" sz="1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400" dirty="0" err="1">
                <a:solidFill>
                  <a:srgbClr val="E97366"/>
                </a:solidFill>
                <a:latin typeface="Consolas" panose="020B0609020204030204" pitchFamily="49" charset="0"/>
              </a:rPr>
              <a:t>analogWrite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>
                <a:solidFill>
                  <a:srgbClr val="098658"/>
                </a:solidFill>
                <a:latin typeface="Consolas" panose="020B0609020204030204" pitchFamily="49" charset="0"/>
              </a:rPr>
              <a:t>9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, j);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400" dirty="0" err="1">
                <a:solidFill>
                  <a:srgbClr val="E97366"/>
                </a:solidFill>
                <a:latin typeface="Consolas" panose="020B0609020204030204" pitchFamily="49" charset="0"/>
              </a:rPr>
              <a:t>delay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de-DE" sz="1400" dirty="0">
                <a:solidFill>
                  <a:srgbClr val="727C81"/>
                </a:solidFill>
                <a:latin typeface="Consolas" panose="020B0609020204030204" pitchFamily="49" charset="0"/>
              </a:rPr>
              <a:t>// Warte 10 </a:t>
            </a:r>
            <a:r>
              <a:rPr lang="de-DE" sz="1400" dirty="0" err="1">
                <a:solidFill>
                  <a:srgbClr val="727C81"/>
                </a:solidFill>
                <a:latin typeface="Consolas" panose="020B0609020204030204" pitchFamily="49" charset="0"/>
              </a:rPr>
              <a:t>Millisek</a:t>
            </a:r>
            <a:r>
              <a:rPr lang="de-DE" sz="1400" dirty="0">
                <a:solidFill>
                  <a:srgbClr val="727C81"/>
                </a:solidFill>
                <a:latin typeface="Consolas" panose="020B0609020204030204" pitchFamily="49" charset="0"/>
              </a:rPr>
              <a:t>.</a:t>
            </a:r>
            <a:endParaRPr lang="de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 }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de-DE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2953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  <a:t>Tinkercad Workshop 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fik 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47</a:t>
            </a:fld>
            <a:endParaRPr lang="de-DE" sz="1800" b="1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6246C57-E959-417F-9F30-955DA58E6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869" y="1200063"/>
            <a:ext cx="1457325" cy="409575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1814656" y="3290497"/>
            <a:ext cx="81675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de-DE" sz="2800" b="1" dirty="0"/>
          </a:p>
          <a:p>
            <a:pPr algn="ctr"/>
            <a:r>
              <a:rPr lang="de-DE" sz="2800" b="1" dirty="0"/>
              <a:t>Der Befehlssatz der Blocksprache ist begrenzt, deshalb lassen sich nicht alle Programme in Block-Sprache lösen.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8702" y="1698013"/>
            <a:ext cx="1579451" cy="129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914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48</a:t>
            </a:fld>
            <a:endParaRPr lang="de-DE" sz="1800" b="1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6246C57-E959-417F-9F30-955DA58E6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869" y="1200063"/>
            <a:ext cx="1457325" cy="409575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85421" y="1686757"/>
            <a:ext cx="465337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Befehl </a:t>
            </a:r>
            <a:r>
              <a:rPr lang="de-DE" dirty="0" err="1"/>
              <a:t>delay</a:t>
            </a:r>
            <a:r>
              <a:rPr lang="de-DE" dirty="0"/>
              <a:t>() ist in C++ Programmen nicht immer hilfreich. Er blockiert den Programmablauf und so können in der Delay-Phase z. B. keine Eingänge abgefragt werden.</a:t>
            </a:r>
          </a:p>
          <a:p>
            <a:endParaRPr lang="de-DE" dirty="0"/>
          </a:p>
          <a:p>
            <a:r>
              <a:rPr lang="de-DE" dirty="0"/>
              <a:t>Abhilfe bietet der </a:t>
            </a:r>
            <a:r>
              <a:rPr lang="de-DE" dirty="0" err="1"/>
              <a:t>millis</a:t>
            </a:r>
            <a:r>
              <a:rPr lang="de-DE" dirty="0"/>
              <a:t>() Befehl.</a:t>
            </a:r>
            <a:br>
              <a:rPr lang="de-DE" dirty="0"/>
            </a:br>
            <a:r>
              <a:rPr lang="de-DE" dirty="0"/>
              <a:t>Am besten erkennt man den Unterschied, wenn die nachfolgenden Programme mit </a:t>
            </a:r>
            <a:r>
              <a:rPr lang="de-DE" dirty="0" err="1"/>
              <a:t>delay</a:t>
            </a:r>
            <a:r>
              <a:rPr lang="de-DE" dirty="0"/>
              <a:t>() und </a:t>
            </a:r>
            <a:r>
              <a:rPr lang="de-DE" dirty="0" err="1"/>
              <a:t>millis</a:t>
            </a:r>
            <a:r>
              <a:rPr lang="de-DE" dirty="0"/>
              <a:t>() verglichen werden. </a:t>
            </a:r>
          </a:p>
          <a:p>
            <a:endParaRPr lang="de-DE" dirty="0"/>
          </a:p>
          <a:p>
            <a:r>
              <a:rPr lang="de-DE" dirty="0"/>
              <a:t>Drei LEDs, die mit unterschiedlichen Frequenzen blinken sollen, sind mit dem </a:t>
            </a:r>
            <a:r>
              <a:rPr lang="de-DE" dirty="0" err="1"/>
              <a:t>delay</a:t>
            </a:r>
            <a:r>
              <a:rPr lang="de-DE" dirty="0"/>
              <a:t>() Befehlt nicht realisierbar. Auch der Taster, der eine LED einschalten soll, wird in der Delay-Phase nicht erkannt.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9869" y="1609638"/>
            <a:ext cx="4914900" cy="4743450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810335" y="1084380"/>
            <a:ext cx="108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delay</a:t>
            </a:r>
            <a:r>
              <a:rPr lang="de-DE" b="1" dirty="0"/>
              <a:t>() und </a:t>
            </a:r>
            <a:r>
              <a:rPr lang="de-DE" b="1" dirty="0" err="1"/>
              <a:t>millis</a:t>
            </a:r>
            <a:r>
              <a:rPr lang="de-DE" b="1" dirty="0"/>
              <a:t>()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31796588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10335" y="1084380"/>
            <a:ext cx="108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Teste das Programm mit </a:t>
            </a:r>
            <a:r>
              <a:rPr lang="de-DE" b="1" dirty="0" err="1"/>
              <a:t>delay</a:t>
            </a:r>
            <a:r>
              <a:rPr lang="de-DE" b="1" dirty="0"/>
              <a:t>()</a:t>
            </a:r>
            <a:endParaRPr lang="de-DE" sz="2400" b="1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49</a:t>
            </a:fld>
            <a:endParaRPr lang="de-DE" sz="1800" b="1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6246C57-E959-417F-9F30-955DA58E6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869" y="1200063"/>
            <a:ext cx="1457325" cy="40957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9869" y="1609638"/>
            <a:ext cx="4914900" cy="4743450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1565772" y="1453712"/>
            <a:ext cx="3504472" cy="5747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727C81"/>
                </a:solidFill>
                <a:latin typeface="Consolas" panose="020B0609020204030204" pitchFamily="49" charset="0"/>
              </a:rPr>
              <a:t>//C++ Testprogramm </a:t>
            </a:r>
            <a:r>
              <a:rPr lang="de-DE" sz="1050" dirty="0" err="1">
                <a:solidFill>
                  <a:srgbClr val="727C81"/>
                </a:solidFill>
                <a:latin typeface="Consolas" panose="020B0609020204030204" pitchFamily="49" charset="0"/>
              </a:rPr>
              <a:t>delay</a:t>
            </a:r>
            <a:r>
              <a:rPr lang="de-DE" sz="1050" dirty="0">
                <a:solidFill>
                  <a:srgbClr val="727C81"/>
                </a:solidFill>
                <a:latin typeface="Consolas" panose="020B0609020204030204" pitchFamily="49" charset="0"/>
              </a:rPr>
              <a:t>()</a:t>
            </a:r>
          </a:p>
          <a:p>
            <a:endParaRPr lang="de-DE" sz="105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de-DE" sz="1050" dirty="0">
                <a:solidFill>
                  <a:srgbClr val="0000FF"/>
                </a:solidFill>
                <a:latin typeface="Consolas" panose="020B0609020204030204" pitchFamily="49" charset="0"/>
              </a:rPr>
              <a:t>#</a:t>
            </a:r>
            <a:r>
              <a:rPr lang="de-DE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define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LED1 </a:t>
            </a:r>
            <a:r>
              <a:rPr lang="de-DE" sz="105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endParaRPr lang="de-DE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050" dirty="0">
                <a:solidFill>
                  <a:srgbClr val="0000FF"/>
                </a:solidFill>
                <a:latin typeface="Consolas" panose="020B0609020204030204" pitchFamily="49" charset="0"/>
              </a:rPr>
              <a:t>#</a:t>
            </a:r>
            <a:r>
              <a:rPr lang="de-DE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define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LED2 </a:t>
            </a:r>
            <a:r>
              <a:rPr lang="de-DE" sz="1050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endParaRPr lang="de-DE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050" dirty="0">
                <a:solidFill>
                  <a:srgbClr val="0000FF"/>
                </a:solidFill>
                <a:latin typeface="Consolas" panose="020B0609020204030204" pitchFamily="49" charset="0"/>
              </a:rPr>
              <a:t>#</a:t>
            </a:r>
            <a:r>
              <a:rPr lang="de-DE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define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LED3 </a:t>
            </a:r>
            <a:r>
              <a:rPr lang="de-DE" sz="1050" dirty="0">
                <a:solidFill>
                  <a:srgbClr val="098658"/>
                </a:solidFill>
                <a:latin typeface="Consolas" panose="020B0609020204030204" pitchFamily="49" charset="0"/>
              </a:rPr>
              <a:t>6</a:t>
            </a:r>
            <a:endParaRPr lang="de-DE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unsigned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pauseLED1 = </a:t>
            </a:r>
            <a:r>
              <a:rPr lang="de-DE" sz="1050" dirty="0">
                <a:solidFill>
                  <a:srgbClr val="098658"/>
                </a:solidFill>
                <a:latin typeface="Consolas" panose="020B0609020204030204" pitchFamily="49" charset="0"/>
              </a:rPr>
              <a:t>500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unsigned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pauseLED2 = </a:t>
            </a:r>
            <a:r>
              <a:rPr lang="de-DE" sz="1050" dirty="0">
                <a:solidFill>
                  <a:srgbClr val="098658"/>
                </a:solidFill>
                <a:latin typeface="Consolas" panose="020B0609020204030204" pitchFamily="49" charset="0"/>
              </a:rPr>
              <a:t>1000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unsigned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pauseLED3 = </a:t>
            </a:r>
            <a:r>
              <a:rPr lang="de-DE" sz="1050" dirty="0">
                <a:solidFill>
                  <a:srgbClr val="098658"/>
                </a:solidFill>
                <a:latin typeface="Consolas" panose="020B0609020204030204" pitchFamily="49" charset="0"/>
              </a:rPr>
              <a:t>5000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LEDstate1 = </a:t>
            </a:r>
            <a:r>
              <a:rPr lang="de-DE" sz="1050" dirty="0">
                <a:solidFill>
                  <a:srgbClr val="00979C"/>
                </a:solidFill>
                <a:latin typeface="Consolas" panose="020B0609020204030204" pitchFamily="49" charset="0"/>
              </a:rPr>
              <a:t>LOW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LEDstate2 = </a:t>
            </a:r>
            <a:r>
              <a:rPr lang="de-DE" sz="1050" dirty="0">
                <a:solidFill>
                  <a:srgbClr val="00979C"/>
                </a:solidFill>
                <a:latin typeface="Consolas" panose="020B0609020204030204" pitchFamily="49" charset="0"/>
              </a:rPr>
              <a:t>LOW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LEDstate3 = </a:t>
            </a:r>
            <a:r>
              <a:rPr lang="de-DE" sz="1050" dirty="0">
                <a:solidFill>
                  <a:srgbClr val="00979C"/>
                </a:solidFill>
                <a:latin typeface="Consolas" panose="020B0609020204030204" pitchFamily="49" charset="0"/>
              </a:rPr>
              <a:t>LOW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050" dirty="0" err="1">
                <a:solidFill>
                  <a:srgbClr val="5E6D03"/>
                </a:solidFill>
                <a:latin typeface="Consolas" panose="020B0609020204030204" pitchFamily="49" charset="0"/>
              </a:rPr>
              <a:t>setup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050" dirty="0" err="1">
                <a:solidFill>
                  <a:srgbClr val="E97366"/>
                </a:solidFill>
                <a:latin typeface="Consolas" panose="020B0609020204030204" pitchFamily="49" charset="0"/>
              </a:rPr>
              <a:t>pinMode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(LED1, </a:t>
            </a:r>
            <a:r>
              <a:rPr lang="de-DE" sz="1050" dirty="0">
                <a:solidFill>
                  <a:srgbClr val="00979C"/>
                </a:solidFill>
                <a:latin typeface="Consolas" panose="020B0609020204030204" pitchFamily="49" charset="0"/>
              </a:rPr>
              <a:t>OUTPUT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050" dirty="0" err="1">
                <a:solidFill>
                  <a:srgbClr val="E97366"/>
                </a:solidFill>
                <a:latin typeface="Consolas" panose="020B0609020204030204" pitchFamily="49" charset="0"/>
              </a:rPr>
              <a:t>pinMode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(LED2, </a:t>
            </a:r>
            <a:r>
              <a:rPr lang="de-DE" sz="1050" dirty="0">
                <a:solidFill>
                  <a:srgbClr val="00979C"/>
                </a:solidFill>
                <a:latin typeface="Consolas" panose="020B0609020204030204" pitchFamily="49" charset="0"/>
              </a:rPr>
              <a:t>OUTPUT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050" dirty="0" err="1">
                <a:solidFill>
                  <a:srgbClr val="E97366"/>
                </a:solidFill>
                <a:latin typeface="Consolas" panose="020B0609020204030204" pitchFamily="49" charset="0"/>
              </a:rPr>
              <a:t>pinMode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(LED3, </a:t>
            </a:r>
            <a:r>
              <a:rPr lang="de-DE" sz="1050" dirty="0">
                <a:solidFill>
                  <a:srgbClr val="00979C"/>
                </a:solidFill>
                <a:latin typeface="Consolas" panose="020B0609020204030204" pitchFamily="49" charset="0"/>
              </a:rPr>
              <a:t>OUTPUT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050" dirty="0" err="1">
                <a:solidFill>
                  <a:srgbClr val="5E6D03"/>
                </a:solidFill>
                <a:latin typeface="Consolas" panose="020B0609020204030204" pitchFamily="49" charset="0"/>
              </a:rPr>
              <a:t>loop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050" dirty="0" err="1">
                <a:solidFill>
                  <a:srgbClr val="E97366"/>
                </a:solidFill>
                <a:latin typeface="Consolas" panose="020B0609020204030204" pitchFamily="49" charset="0"/>
              </a:rPr>
              <a:t>delay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(pauseLED1);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LEDstate1 = !LEDstate1;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050" dirty="0" err="1">
                <a:solidFill>
                  <a:srgbClr val="E97366"/>
                </a:solidFill>
                <a:latin typeface="Consolas" panose="020B0609020204030204" pitchFamily="49" charset="0"/>
              </a:rPr>
              <a:t>digitalWrite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(LED1, LEDstate1);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050" dirty="0" err="1">
                <a:solidFill>
                  <a:srgbClr val="E97366"/>
                </a:solidFill>
                <a:latin typeface="Consolas" panose="020B0609020204030204" pitchFamily="49" charset="0"/>
              </a:rPr>
              <a:t>delay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(pauseLED2);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LEDstate2 = !LEDstate2;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050" dirty="0" err="1">
                <a:solidFill>
                  <a:srgbClr val="E97366"/>
                </a:solidFill>
                <a:latin typeface="Consolas" panose="020B0609020204030204" pitchFamily="49" charset="0"/>
              </a:rPr>
              <a:t>digitalWrite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(LED2, LEDstate2);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050" dirty="0" err="1">
                <a:solidFill>
                  <a:srgbClr val="E97366"/>
                </a:solidFill>
                <a:latin typeface="Consolas" panose="020B0609020204030204" pitchFamily="49" charset="0"/>
              </a:rPr>
              <a:t>delay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(pauseLED3);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LEDstate3 = !LEDstate3;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050" dirty="0" err="1">
                <a:solidFill>
                  <a:srgbClr val="E97366"/>
                </a:solidFill>
                <a:latin typeface="Consolas" panose="020B0609020204030204" pitchFamily="49" charset="0"/>
              </a:rPr>
              <a:t>digitalWrite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(LED3, LEDstate3);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de-DE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365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5</a:t>
            </a:fld>
            <a:endParaRPr lang="de-DE" sz="1800" b="1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ED9EDA4-F8CF-43AF-89F4-2125D41541DA}"/>
              </a:ext>
            </a:extLst>
          </p:cNvPr>
          <p:cNvGrpSpPr/>
          <p:nvPr/>
        </p:nvGrpSpPr>
        <p:grpSpPr>
          <a:xfrm>
            <a:off x="10451869" y="1190626"/>
            <a:ext cx="1424491" cy="361950"/>
            <a:chOff x="851182" y="1824360"/>
            <a:chExt cx="1424491" cy="361950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CF494C5A-D00B-4A03-B030-F2B917D7C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231" y="1838649"/>
              <a:ext cx="295275" cy="333375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791CC65-C91F-473A-AFA4-0014FA97F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5753" y="1838648"/>
              <a:ext cx="295275" cy="333375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28A7AE22-EDB0-4DB5-8BD6-4BFCD365D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0249" y="1838648"/>
              <a:ext cx="295275" cy="333375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B5A3362D-FC29-4C50-9C70-82BEEBC8D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0398" y="1838648"/>
              <a:ext cx="295275" cy="333375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3B4D7793-21F1-47E6-B17F-FD00A9A2B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1182" y="1824360"/>
              <a:ext cx="304800" cy="361950"/>
            </a:xfrm>
            <a:prstGeom prst="rect">
              <a:avLst/>
            </a:prstGeom>
          </p:spPr>
        </p:pic>
      </p:grpSp>
      <p:pic>
        <p:nvPicPr>
          <p:cNvPr id="5" name="Grafik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2945" y="2356365"/>
            <a:ext cx="4886325" cy="3343275"/>
          </a:xfrm>
          <a:prstGeom prst="rect">
            <a:avLst/>
          </a:prstGeom>
        </p:spPr>
      </p:pic>
      <p:sp>
        <p:nvSpPr>
          <p:cNvPr id="20" name="Textfeld 19"/>
          <p:cNvSpPr txBox="1"/>
          <p:nvPr/>
        </p:nvSpPr>
        <p:spPr>
          <a:xfrm>
            <a:off x="810335" y="1084380"/>
            <a:ext cx="108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LED und Taster</a:t>
            </a:r>
            <a:endParaRPr lang="de-DE" sz="2400" b="1" dirty="0"/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618" y="2122629"/>
            <a:ext cx="4419867" cy="4033665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810335" y="1567549"/>
            <a:ext cx="3068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Mit dem Betätigen des Tasters </a:t>
            </a:r>
          </a:p>
          <a:p>
            <a:r>
              <a:rPr lang="de-DE" dirty="0"/>
              <a:t>leuchtet die LED.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3845" y="3418905"/>
            <a:ext cx="1488142" cy="190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496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10335" y="1084380"/>
            <a:ext cx="108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Teste das Programm mit </a:t>
            </a:r>
            <a:r>
              <a:rPr lang="de-DE" b="1" dirty="0" err="1"/>
              <a:t>millis</a:t>
            </a:r>
            <a:r>
              <a:rPr lang="de-DE" b="1" dirty="0"/>
              <a:t>()</a:t>
            </a:r>
            <a:endParaRPr lang="de-DE" sz="2400" b="1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50</a:t>
            </a:fld>
            <a:endParaRPr lang="de-DE" sz="1800" b="1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6246C57-E959-417F-9F30-955DA58E6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869" y="1200063"/>
            <a:ext cx="1457325" cy="40957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5820" y="1710980"/>
            <a:ext cx="1376180" cy="1264024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2043953" y="1453712"/>
            <a:ext cx="3182471" cy="5955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727C81"/>
                </a:solidFill>
                <a:latin typeface="Consolas" panose="020B0609020204030204" pitchFamily="49" charset="0"/>
              </a:rPr>
              <a:t>//C++ Testprogramm </a:t>
            </a:r>
            <a:r>
              <a:rPr lang="de-DE" sz="1050" dirty="0" err="1">
                <a:solidFill>
                  <a:srgbClr val="727C81"/>
                </a:solidFill>
                <a:latin typeface="Consolas" panose="020B0609020204030204" pitchFamily="49" charset="0"/>
              </a:rPr>
              <a:t>millis</a:t>
            </a:r>
            <a:r>
              <a:rPr lang="de-DE" sz="1050" dirty="0">
                <a:solidFill>
                  <a:srgbClr val="727C8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050" dirty="0">
                <a:solidFill>
                  <a:srgbClr val="0000FF"/>
                </a:solidFill>
                <a:latin typeface="Consolas" panose="020B0609020204030204" pitchFamily="49" charset="0"/>
              </a:rPr>
              <a:t>#</a:t>
            </a:r>
            <a:r>
              <a:rPr lang="de-DE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define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LED1 </a:t>
            </a:r>
            <a:r>
              <a:rPr lang="de-DE" sz="105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endParaRPr lang="de-DE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050" dirty="0">
                <a:solidFill>
                  <a:srgbClr val="0000FF"/>
                </a:solidFill>
                <a:latin typeface="Consolas" panose="020B0609020204030204" pitchFamily="49" charset="0"/>
              </a:rPr>
              <a:t>#</a:t>
            </a:r>
            <a:r>
              <a:rPr lang="de-DE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define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LED2 </a:t>
            </a:r>
            <a:r>
              <a:rPr lang="de-DE" sz="1050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endParaRPr lang="de-DE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050" dirty="0">
                <a:solidFill>
                  <a:srgbClr val="0000FF"/>
                </a:solidFill>
                <a:latin typeface="Consolas" panose="020B0609020204030204" pitchFamily="49" charset="0"/>
              </a:rPr>
              <a:t>#</a:t>
            </a:r>
            <a:r>
              <a:rPr lang="de-DE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define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LED3 </a:t>
            </a:r>
            <a:r>
              <a:rPr lang="de-DE" sz="1050" dirty="0">
                <a:solidFill>
                  <a:srgbClr val="098658"/>
                </a:solidFill>
                <a:latin typeface="Consolas" panose="020B0609020204030204" pitchFamily="49" charset="0"/>
              </a:rPr>
              <a:t>6</a:t>
            </a:r>
            <a:endParaRPr lang="de-DE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050" dirty="0">
                <a:solidFill>
                  <a:srgbClr val="0000FF"/>
                </a:solidFill>
                <a:latin typeface="Consolas" panose="020B0609020204030204" pitchFamily="49" charset="0"/>
              </a:rPr>
              <a:t>#</a:t>
            </a:r>
            <a:r>
              <a:rPr lang="de-DE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define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LED4 </a:t>
            </a:r>
            <a:r>
              <a:rPr lang="de-DE" sz="1050" dirty="0">
                <a:solidFill>
                  <a:srgbClr val="098658"/>
                </a:solidFill>
                <a:latin typeface="Consolas" panose="020B0609020204030204" pitchFamily="49" charset="0"/>
              </a:rPr>
              <a:t>7</a:t>
            </a:r>
            <a:endParaRPr lang="de-DE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050" dirty="0">
                <a:solidFill>
                  <a:srgbClr val="0000FF"/>
                </a:solidFill>
                <a:latin typeface="Consolas" panose="020B0609020204030204" pitchFamily="49" charset="0"/>
              </a:rPr>
              <a:t>#</a:t>
            </a:r>
            <a:r>
              <a:rPr lang="de-DE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define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TASTER </a:t>
            </a:r>
            <a:r>
              <a:rPr lang="de-DE" sz="1050" dirty="0">
                <a:solidFill>
                  <a:srgbClr val="098658"/>
                </a:solidFill>
                <a:latin typeface="Consolas" panose="020B0609020204030204" pitchFamily="49" charset="0"/>
              </a:rPr>
              <a:t>8</a:t>
            </a:r>
            <a:endParaRPr lang="de-DE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pauseLED1 = </a:t>
            </a:r>
            <a:r>
              <a:rPr lang="de-DE" sz="1050" dirty="0">
                <a:solidFill>
                  <a:srgbClr val="098658"/>
                </a:solidFill>
                <a:latin typeface="Consolas" panose="020B0609020204030204" pitchFamily="49" charset="0"/>
              </a:rPr>
              <a:t>500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;  </a:t>
            </a:r>
            <a:r>
              <a:rPr lang="de-DE" sz="1050" dirty="0">
                <a:solidFill>
                  <a:srgbClr val="727C81"/>
                </a:solidFill>
                <a:latin typeface="Consolas" panose="020B0609020204030204" pitchFamily="49" charset="0"/>
              </a:rPr>
              <a:t>//</a:t>
            </a:r>
            <a:r>
              <a:rPr lang="de-DE" sz="1050" dirty="0" err="1">
                <a:solidFill>
                  <a:srgbClr val="727C81"/>
                </a:solidFill>
                <a:latin typeface="Consolas" panose="020B0609020204030204" pitchFamily="49" charset="0"/>
              </a:rPr>
              <a:t>long</a:t>
            </a:r>
            <a:r>
              <a:rPr lang="de-DE" sz="1050" dirty="0">
                <a:solidFill>
                  <a:srgbClr val="727C81"/>
                </a:solidFill>
                <a:latin typeface="Consolas" panose="020B0609020204030204" pitchFamily="49" charset="0"/>
              </a:rPr>
              <a:t>-&gt; 4Bytes</a:t>
            </a:r>
            <a:endParaRPr lang="de-DE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pauseLED2 = </a:t>
            </a:r>
            <a:r>
              <a:rPr lang="de-DE" sz="1050" dirty="0">
                <a:solidFill>
                  <a:srgbClr val="098658"/>
                </a:solidFill>
                <a:latin typeface="Consolas" panose="020B0609020204030204" pitchFamily="49" charset="0"/>
              </a:rPr>
              <a:t>1000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pauseLED3 = </a:t>
            </a:r>
            <a:r>
              <a:rPr lang="de-DE" sz="1050" dirty="0">
                <a:solidFill>
                  <a:srgbClr val="098658"/>
                </a:solidFill>
                <a:latin typeface="Consolas" panose="020B0609020204030204" pitchFamily="49" charset="0"/>
              </a:rPr>
              <a:t>5000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oldMillis_LED1 = </a:t>
            </a:r>
            <a:r>
              <a:rPr lang="de-DE" sz="105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oldMillis_LED2 = </a:t>
            </a:r>
            <a:r>
              <a:rPr lang="de-DE" sz="105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oldMillis_LED3 = </a:t>
            </a:r>
            <a:r>
              <a:rPr lang="de-DE" sz="105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LEDstate1 = </a:t>
            </a:r>
            <a:r>
              <a:rPr lang="de-DE" sz="1050" dirty="0">
                <a:solidFill>
                  <a:srgbClr val="00979C"/>
                </a:solidFill>
                <a:latin typeface="Consolas" panose="020B0609020204030204" pitchFamily="49" charset="0"/>
              </a:rPr>
              <a:t>LOW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;  </a:t>
            </a:r>
            <a:r>
              <a:rPr lang="de-DE" sz="1050" dirty="0">
                <a:solidFill>
                  <a:srgbClr val="727C81"/>
                </a:solidFill>
                <a:latin typeface="Consolas" panose="020B0609020204030204" pitchFamily="49" charset="0"/>
              </a:rPr>
              <a:t>//</a:t>
            </a:r>
            <a:r>
              <a:rPr lang="de-DE" sz="1050" dirty="0" err="1">
                <a:solidFill>
                  <a:srgbClr val="727C81"/>
                </a:solidFill>
                <a:latin typeface="Consolas" panose="020B0609020204030204" pitchFamily="49" charset="0"/>
              </a:rPr>
              <a:t>true</a:t>
            </a:r>
            <a:r>
              <a:rPr lang="de-DE" sz="1050" dirty="0">
                <a:solidFill>
                  <a:srgbClr val="727C81"/>
                </a:solidFill>
                <a:latin typeface="Consolas" panose="020B0609020204030204" pitchFamily="49" charset="0"/>
              </a:rPr>
              <a:t> oder </a:t>
            </a:r>
            <a:r>
              <a:rPr lang="de-DE" sz="1050" dirty="0" err="1">
                <a:solidFill>
                  <a:srgbClr val="727C81"/>
                </a:solidFill>
                <a:latin typeface="Consolas" panose="020B0609020204030204" pitchFamily="49" charset="0"/>
              </a:rPr>
              <a:t>false</a:t>
            </a:r>
            <a:endParaRPr lang="de-DE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LEDstate2 = </a:t>
            </a:r>
            <a:r>
              <a:rPr lang="de-DE" sz="1050" dirty="0">
                <a:solidFill>
                  <a:srgbClr val="00979C"/>
                </a:solidFill>
                <a:latin typeface="Consolas" panose="020B0609020204030204" pitchFamily="49" charset="0"/>
              </a:rPr>
              <a:t>LOW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LEDstate3 = </a:t>
            </a:r>
            <a:r>
              <a:rPr lang="de-DE" sz="1050" dirty="0">
                <a:solidFill>
                  <a:srgbClr val="00979C"/>
                </a:solidFill>
                <a:latin typeface="Consolas" panose="020B0609020204030204" pitchFamily="49" charset="0"/>
              </a:rPr>
              <a:t>LOW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LEDstate4 = </a:t>
            </a:r>
            <a:r>
              <a:rPr lang="de-DE" sz="1050" dirty="0">
                <a:solidFill>
                  <a:srgbClr val="00979C"/>
                </a:solidFill>
                <a:latin typeface="Consolas" panose="020B0609020204030204" pitchFamily="49" charset="0"/>
              </a:rPr>
              <a:t>LOW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TASTERstate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050" dirty="0">
                <a:solidFill>
                  <a:srgbClr val="00979C"/>
                </a:solidFill>
                <a:latin typeface="Consolas" panose="020B0609020204030204" pitchFamily="49" charset="0"/>
              </a:rPr>
              <a:t>HIGH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TASTERstate_old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050" dirty="0">
                <a:solidFill>
                  <a:srgbClr val="00979C"/>
                </a:solidFill>
                <a:latin typeface="Consolas" panose="020B0609020204030204" pitchFamily="49" charset="0"/>
              </a:rPr>
              <a:t>HIGH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prellZeit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050" dirty="0">
                <a:solidFill>
                  <a:srgbClr val="098658"/>
                </a:solidFill>
                <a:latin typeface="Consolas" panose="020B0609020204030204" pitchFamily="49" charset="0"/>
              </a:rPr>
              <a:t>80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TASTERmillis_old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05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050" dirty="0" err="1">
                <a:solidFill>
                  <a:srgbClr val="5E6D03"/>
                </a:solidFill>
                <a:latin typeface="Consolas" panose="020B0609020204030204" pitchFamily="49" charset="0"/>
              </a:rPr>
              <a:t>setup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050" dirty="0" err="1">
                <a:solidFill>
                  <a:srgbClr val="E97366"/>
                </a:solidFill>
                <a:latin typeface="Consolas" panose="020B0609020204030204" pitchFamily="49" charset="0"/>
              </a:rPr>
              <a:t>pinMode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(LED1, </a:t>
            </a:r>
            <a:r>
              <a:rPr lang="de-DE" sz="1050" dirty="0">
                <a:solidFill>
                  <a:srgbClr val="00979C"/>
                </a:solidFill>
                <a:latin typeface="Consolas" panose="020B0609020204030204" pitchFamily="49" charset="0"/>
              </a:rPr>
              <a:t>OUTPUT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050" dirty="0" err="1">
                <a:solidFill>
                  <a:srgbClr val="E97366"/>
                </a:solidFill>
                <a:latin typeface="Consolas" panose="020B0609020204030204" pitchFamily="49" charset="0"/>
              </a:rPr>
              <a:t>pinMode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(LED2, </a:t>
            </a:r>
            <a:r>
              <a:rPr lang="de-DE" sz="1050" dirty="0">
                <a:solidFill>
                  <a:srgbClr val="00979C"/>
                </a:solidFill>
                <a:latin typeface="Consolas" panose="020B0609020204030204" pitchFamily="49" charset="0"/>
              </a:rPr>
              <a:t>OUTPUT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050" dirty="0" err="1">
                <a:solidFill>
                  <a:srgbClr val="E97366"/>
                </a:solidFill>
                <a:latin typeface="Consolas" panose="020B0609020204030204" pitchFamily="49" charset="0"/>
              </a:rPr>
              <a:t>pinMode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(LED3, </a:t>
            </a:r>
            <a:r>
              <a:rPr lang="de-DE" sz="1050" dirty="0">
                <a:solidFill>
                  <a:srgbClr val="00979C"/>
                </a:solidFill>
                <a:latin typeface="Consolas" panose="020B0609020204030204" pitchFamily="49" charset="0"/>
              </a:rPr>
              <a:t>OUTPUT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050" dirty="0" err="1">
                <a:solidFill>
                  <a:srgbClr val="E97366"/>
                </a:solidFill>
                <a:latin typeface="Consolas" panose="020B0609020204030204" pitchFamily="49" charset="0"/>
              </a:rPr>
              <a:t>pinMode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(LED4, </a:t>
            </a:r>
            <a:r>
              <a:rPr lang="de-DE" sz="1050" dirty="0">
                <a:solidFill>
                  <a:srgbClr val="00979C"/>
                </a:solidFill>
                <a:latin typeface="Consolas" panose="020B0609020204030204" pitchFamily="49" charset="0"/>
              </a:rPr>
              <a:t>OUTPUT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050" dirty="0" err="1">
                <a:solidFill>
                  <a:srgbClr val="E97366"/>
                </a:solidFill>
                <a:latin typeface="Consolas" panose="020B0609020204030204" pitchFamily="49" charset="0"/>
              </a:rPr>
              <a:t>pinMode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(TASTER, </a:t>
            </a:r>
            <a:r>
              <a:rPr lang="de-DE" sz="1050" dirty="0">
                <a:solidFill>
                  <a:srgbClr val="00979C"/>
                </a:solidFill>
                <a:latin typeface="Consolas" panose="020B0609020204030204" pitchFamily="49" charset="0"/>
              </a:rPr>
              <a:t>INPUT_PULLUP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de-DE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5407910" y="1520534"/>
            <a:ext cx="6096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050" dirty="0" err="1">
                <a:solidFill>
                  <a:srgbClr val="5E6D03"/>
                </a:solidFill>
                <a:latin typeface="Consolas" panose="020B0609020204030204" pitchFamily="49" charset="0"/>
              </a:rPr>
              <a:t>loop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sz="1050" dirty="0" err="1">
                <a:solidFill>
                  <a:srgbClr val="E97366"/>
                </a:solidFill>
                <a:latin typeface="Consolas" panose="020B0609020204030204" pitchFamily="49" charset="0"/>
              </a:rPr>
              <a:t>millis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() - oldMillis_LED1 &gt;= pauseLED1) {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  LEDstate1 = !LEDstate1;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050" dirty="0" err="1">
                <a:solidFill>
                  <a:srgbClr val="E97366"/>
                </a:solidFill>
                <a:latin typeface="Consolas" panose="020B0609020204030204" pitchFamily="49" charset="0"/>
              </a:rPr>
              <a:t>digitalWrite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(LED1, LEDstate1);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  oldMillis_LED1 = </a:t>
            </a:r>
            <a:r>
              <a:rPr lang="de-DE" sz="1050" dirty="0" err="1">
                <a:solidFill>
                  <a:srgbClr val="E97366"/>
                </a:solidFill>
                <a:latin typeface="Consolas" panose="020B0609020204030204" pitchFamily="49" charset="0"/>
              </a:rPr>
              <a:t>millis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}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sz="1050" dirty="0" err="1">
                <a:solidFill>
                  <a:srgbClr val="E97366"/>
                </a:solidFill>
                <a:latin typeface="Consolas" panose="020B0609020204030204" pitchFamily="49" charset="0"/>
              </a:rPr>
              <a:t>millis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() - oldMillis_LED2 &gt;= pauseLED2) {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  LEDstate2 = !LEDstate2;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050" dirty="0" err="1">
                <a:solidFill>
                  <a:srgbClr val="E97366"/>
                </a:solidFill>
                <a:latin typeface="Consolas" panose="020B0609020204030204" pitchFamily="49" charset="0"/>
              </a:rPr>
              <a:t>digitalWrite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(LED2, LEDstate2);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  oldMillis_LED2 = </a:t>
            </a:r>
            <a:r>
              <a:rPr lang="de-DE" sz="1050" dirty="0" err="1">
                <a:solidFill>
                  <a:srgbClr val="E97366"/>
                </a:solidFill>
                <a:latin typeface="Consolas" panose="020B0609020204030204" pitchFamily="49" charset="0"/>
              </a:rPr>
              <a:t>millis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}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sz="1050" dirty="0" err="1">
                <a:solidFill>
                  <a:srgbClr val="E97366"/>
                </a:solidFill>
                <a:latin typeface="Consolas" panose="020B0609020204030204" pitchFamily="49" charset="0"/>
              </a:rPr>
              <a:t>millis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() - oldMillis_LED3 &gt;= pauseLED3) {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  LEDstate3 = !LEDstate3;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050" dirty="0" err="1">
                <a:solidFill>
                  <a:srgbClr val="E97366"/>
                </a:solidFill>
                <a:latin typeface="Consolas" panose="020B0609020204030204" pitchFamily="49" charset="0"/>
              </a:rPr>
              <a:t>digitalWrite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(LED3, LEDstate3);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  oldMillis_LED3 = </a:t>
            </a:r>
            <a:r>
              <a:rPr lang="de-DE" sz="1050" dirty="0" err="1">
                <a:solidFill>
                  <a:srgbClr val="E97366"/>
                </a:solidFill>
                <a:latin typeface="Consolas" panose="020B0609020204030204" pitchFamily="49" charset="0"/>
              </a:rPr>
              <a:t>millis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}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TASTERstate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050" dirty="0" err="1">
                <a:solidFill>
                  <a:srgbClr val="E97366"/>
                </a:solidFill>
                <a:latin typeface="Consolas" panose="020B0609020204030204" pitchFamily="49" charset="0"/>
              </a:rPr>
              <a:t>digitalRead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(TASTER);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TASTERstate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de-DE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TASTERstate_old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&amp;&amp; </a:t>
            </a:r>
            <a:r>
              <a:rPr lang="de-DE" sz="1050" dirty="0" err="1">
                <a:solidFill>
                  <a:srgbClr val="E97366"/>
                </a:solidFill>
                <a:latin typeface="Consolas" panose="020B0609020204030204" pitchFamily="49" charset="0"/>
              </a:rPr>
              <a:t>millis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() - </a:t>
            </a:r>
            <a:r>
              <a:rPr lang="de-DE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TASTERmillis_old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&gt; </a:t>
            </a:r>
            <a:r>
              <a:rPr lang="de-DE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prellZeit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  LEDstate4 = !LEDstate4;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050" dirty="0" err="1">
                <a:solidFill>
                  <a:srgbClr val="E97366"/>
                </a:solidFill>
                <a:latin typeface="Consolas" panose="020B0609020204030204" pitchFamily="49" charset="0"/>
              </a:rPr>
              <a:t>digitalWrite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(LED4, LEDstate4);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TASTERstate_old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TASTERstate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de-DE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TASTERmillis_old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050" dirty="0" err="1">
                <a:solidFill>
                  <a:srgbClr val="E97366"/>
                </a:solidFill>
                <a:latin typeface="Consolas" panose="020B0609020204030204" pitchFamily="49" charset="0"/>
              </a:rPr>
              <a:t>millis</a:t>
            </a:r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  }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de-DE" sz="10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de-DE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2492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10335" y="1084380"/>
            <a:ext cx="108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Ausgänge schalten mit Arrays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51</a:t>
            </a:fld>
            <a:endParaRPr lang="de-DE" sz="1800" b="1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4E6EFAD-1BB6-45D2-B7C7-DB8111CB2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869" y="1205346"/>
            <a:ext cx="1457325" cy="409575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986118" y="1694329"/>
            <a:ext cx="107535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Ein Array ist eine Liste von Variablen, die den gleichen Datentyp haben. Mit einem Array lässt sich sehr einfach</a:t>
            </a:r>
          </a:p>
          <a:p>
            <a:r>
              <a:rPr lang="de-DE" dirty="0"/>
              <a:t>ein Lauflicht darstellen.</a:t>
            </a:r>
          </a:p>
          <a:p>
            <a:r>
              <a:rPr lang="de-DE" dirty="0"/>
              <a:t>Das Lauflicht soll die LEDs von links </a:t>
            </a:r>
          </a:p>
          <a:p>
            <a:r>
              <a:rPr lang="de-DE" dirty="0"/>
              <a:t>nach rechts und zurück ein/ausschalten.</a:t>
            </a:r>
          </a:p>
          <a:p>
            <a:endParaRPr lang="de-DE" dirty="0"/>
          </a:p>
          <a:p>
            <a:endParaRPr lang="de-DE" dirty="0"/>
          </a:p>
        </p:txBody>
      </p:sp>
      <p:graphicFrame>
        <p:nvGraphicFramePr>
          <p:cNvPr id="16" name="Tabel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313841"/>
              </p:ext>
            </p:extLst>
          </p:nvPr>
        </p:nvGraphicFramePr>
        <p:xfrm>
          <a:off x="986118" y="4189134"/>
          <a:ext cx="3556126" cy="11258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62246">
                  <a:extLst>
                    <a:ext uri="{9D8B030D-6E8A-4147-A177-3AD203B41FA5}">
                      <a16:colId xmlns:a16="http://schemas.microsoft.com/office/drawing/2014/main" val="1028711216"/>
                    </a:ext>
                  </a:extLst>
                </a:gridCol>
                <a:gridCol w="299235">
                  <a:extLst>
                    <a:ext uri="{9D8B030D-6E8A-4147-A177-3AD203B41FA5}">
                      <a16:colId xmlns:a16="http://schemas.microsoft.com/office/drawing/2014/main" val="818378870"/>
                    </a:ext>
                  </a:extLst>
                </a:gridCol>
                <a:gridCol w="299235">
                  <a:extLst>
                    <a:ext uri="{9D8B030D-6E8A-4147-A177-3AD203B41FA5}">
                      <a16:colId xmlns:a16="http://schemas.microsoft.com/office/drawing/2014/main" val="3150154928"/>
                    </a:ext>
                  </a:extLst>
                </a:gridCol>
                <a:gridCol w="299235">
                  <a:extLst>
                    <a:ext uri="{9D8B030D-6E8A-4147-A177-3AD203B41FA5}">
                      <a16:colId xmlns:a16="http://schemas.microsoft.com/office/drawing/2014/main" val="4139866480"/>
                    </a:ext>
                  </a:extLst>
                </a:gridCol>
                <a:gridCol w="299235">
                  <a:extLst>
                    <a:ext uri="{9D8B030D-6E8A-4147-A177-3AD203B41FA5}">
                      <a16:colId xmlns:a16="http://schemas.microsoft.com/office/drawing/2014/main" val="3897330015"/>
                    </a:ext>
                  </a:extLst>
                </a:gridCol>
                <a:gridCol w="299235">
                  <a:extLst>
                    <a:ext uri="{9D8B030D-6E8A-4147-A177-3AD203B41FA5}">
                      <a16:colId xmlns:a16="http://schemas.microsoft.com/office/drawing/2014/main" val="467099950"/>
                    </a:ext>
                  </a:extLst>
                </a:gridCol>
                <a:gridCol w="299235">
                  <a:extLst>
                    <a:ext uri="{9D8B030D-6E8A-4147-A177-3AD203B41FA5}">
                      <a16:colId xmlns:a16="http://schemas.microsoft.com/office/drawing/2014/main" val="3021916319"/>
                    </a:ext>
                  </a:extLst>
                </a:gridCol>
                <a:gridCol w="299235">
                  <a:extLst>
                    <a:ext uri="{9D8B030D-6E8A-4147-A177-3AD203B41FA5}">
                      <a16:colId xmlns:a16="http://schemas.microsoft.com/office/drawing/2014/main" val="3646683580"/>
                    </a:ext>
                  </a:extLst>
                </a:gridCol>
                <a:gridCol w="299235">
                  <a:extLst>
                    <a:ext uri="{9D8B030D-6E8A-4147-A177-3AD203B41FA5}">
                      <a16:colId xmlns:a16="http://schemas.microsoft.com/office/drawing/2014/main" val="321851013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u="none" strike="noStrike">
                          <a:effectLst/>
                        </a:rPr>
                        <a:t>Outputs</a:t>
                      </a:r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23671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u="none" strike="noStrike" dirty="0" err="1">
                          <a:effectLst/>
                        </a:rPr>
                        <a:t>int</a:t>
                      </a:r>
                      <a:r>
                        <a:rPr lang="de-DE" sz="1800" u="none" strike="noStrike" dirty="0">
                          <a:effectLst/>
                        </a:rPr>
                        <a:t> Elemente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u="none" strike="noStrike" dirty="0">
                          <a:effectLst/>
                        </a:rPr>
                        <a:t>7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u="none" strike="noStrike" dirty="0">
                          <a:effectLst/>
                        </a:rPr>
                        <a:t>6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u="none" strike="noStrike" dirty="0">
                          <a:effectLst/>
                        </a:rPr>
                        <a:t>5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u="none" strike="noStrike" dirty="0">
                          <a:effectLst/>
                        </a:rPr>
                        <a:t>4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u="none" strike="noStrike" dirty="0">
                          <a:effectLst/>
                        </a:rPr>
                        <a:t>3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u="none" strike="noStrike" dirty="0">
                          <a:effectLst/>
                        </a:rPr>
                        <a:t>2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u="none" strike="noStrike" dirty="0">
                          <a:effectLst/>
                        </a:rPr>
                        <a:t>1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u="none" strike="noStrike" dirty="0">
                          <a:effectLst/>
                        </a:rPr>
                        <a:t>0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64555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u="none" strike="noStrike">
                          <a:effectLst/>
                        </a:rPr>
                        <a:t>Index</a:t>
                      </a:r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u="none" strike="noStrike" dirty="0">
                          <a:effectLst/>
                        </a:rPr>
                        <a:t>[7]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u="none" strike="noStrike" dirty="0">
                          <a:effectLst/>
                        </a:rPr>
                        <a:t>[6]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u="none" strike="noStrike" dirty="0">
                          <a:effectLst/>
                        </a:rPr>
                        <a:t>[5]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u="none" strike="noStrike" dirty="0">
                          <a:effectLst/>
                        </a:rPr>
                        <a:t>[4]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u="none" strike="noStrike" dirty="0">
                          <a:effectLst/>
                        </a:rPr>
                        <a:t>[3]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u="none" strike="noStrike" dirty="0">
                          <a:effectLst/>
                        </a:rPr>
                        <a:t>[2]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u="none" strike="noStrike" dirty="0">
                          <a:effectLst/>
                        </a:rPr>
                        <a:t>[1]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u="none" strike="noStrike" dirty="0">
                          <a:effectLst/>
                        </a:rPr>
                        <a:t>[0]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72948372"/>
                  </a:ext>
                </a:extLst>
              </a:tr>
            </a:tbl>
          </a:graphicData>
        </a:graphic>
      </p:graphicFrame>
      <p:sp>
        <p:nvSpPr>
          <p:cNvPr id="17" name="Rechteck 16"/>
          <p:cNvSpPr/>
          <p:nvPr/>
        </p:nvSpPr>
        <p:spPr>
          <a:xfrm>
            <a:off x="986118" y="3202446"/>
            <a:ext cx="32090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Array-Befehl:</a:t>
            </a:r>
          </a:p>
          <a:p>
            <a:r>
              <a:rPr lang="de-DE" dirty="0" err="1"/>
              <a:t>int</a:t>
            </a:r>
            <a:r>
              <a:rPr lang="de-DE" dirty="0"/>
              <a:t> LEDs[] = {7, 6, 5, 4, 3, 2, 1, 0};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8447" y="2060542"/>
            <a:ext cx="4983816" cy="469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5932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10335" y="1084380"/>
            <a:ext cx="108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Ausgänge schalten mit Arrays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52</a:t>
            </a:fld>
            <a:endParaRPr lang="de-DE" sz="1800" b="1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4E6EFAD-1BB6-45D2-B7C7-DB8111CB2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869" y="1205346"/>
            <a:ext cx="1457325" cy="409575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5820" y="1710980"/>
            <a:ext cx="1376180" cy="1264024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3442447" y="1710980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>
                <a:solidFill>
                  <a:srgbClr val="727C81"/>
                </a:solidFill>
                <a:latin typeface="Consolas" panose="020B0609020204030204" pitchFamily="49" charset="0"/>
              </a:rPr>
              <a:t>//C++ Lauflicht links-rechts mit Array</a:t>
            </a:r>
          </a:p>
          <a:p>
            <a:endParaRPr lang="de-D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0000FF"/>
                </a:solidFill>
                <a:latin typeface="Consolas" panose="020B0609020204030204" pitchFamily="49" charset="0"/>
              </a:rPr>
              <a:t>#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define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Anzahl 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8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727C81"/>
                </a:solidFill>
                <a:latin typeface="Consolas" panose="020B0609020204030204" pitchFamily="49" charset="0"/>
              </a:rPr>
              <a:t>// Anzahl der Array Elemente </a:t>
            </a:r>
            <a:endParaRPr lang="de-D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LED[] = {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7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6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}; </a:t>
            </a:r>
            <a:r>
              <a:rPr lang="de-DE" sz="1200" dirty="0">
                <a:solidFill>
                  <a:srgbClr val="727C81"/>
                </a:solidFill>
                <a:latin typeface="Consolas" panose="020B0609020204030204" pitchFamily="49" charset="0"/>
              </a:rPr>
              <a:t>//LEDs von li nach </a:t>
            </a:r>
            <a:r>
              <a:rPr lang="de-DE" sz="1200" dirty="0" err="1">
                <a:solidFill>
                  <a:srgbClr val="727C81"/>
                </a:solidFill>
                <a:latin typeface="Consolas" panose="020B0609020204030204" pitchFamily="49" charset="0"/>
              </a:rPr>
              <a:t>re</a:t>
            </a:r>
            <a:endParaRPr lang="de-D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5E6D03"/>
                </a:solidFill>
                <a:latin typeface="Consolas" panose="020B0609020204030204" pitchFamily="49" charset="0"/>
              </a:rPr>
              <a:t>setup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 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i = 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; i &lt; Anzahl; i++){ 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200" dirty="0" err="1">
                <a:solidFill>
                  <a:srgbClr val="E97366"/>
                </a:solidFill>
                <a:latin typeface="Consolas" panose="020B0609020204030204" pitchFamily="49" charset="0"/>
              </a:rPr>
              <a:t>pinMode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(LED[i],</a:t>
            </a:r>
            <a:r>
              <a:rPr lang="de-DE" sz="1200" dirty="0">
                <a:solidFill>
                  <a:srgbClr val="00979C"/>
                </a:solidFill>
                <a:latin typeface="Consolas" panose="020B0609020204030204" pitchFamily="49" charset="0"/>
              </a:rPr>
              <a:t>OUTPUT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de-DE" sz="1200" dirty="0">
                <a:solidFill>
                  <a:srgbClr val="727C81"/>
                </a:solidFill>
                <a:latin typeface="Consolas" panose="020B0609020204030204" pitchFamily="49" charset="0"/>
              </a:rPr>
              <a:t>// Jeden Pin als Ausgang konfigurieren</a:t>
            </a:r>
            <a:endParaRPr lang="de-D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}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}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5E6D03"/>
                </a:solidFill>
                <a:latin typeface="Consolas" panose="020B0609020204030204" pitchFamily="49" charset="0"/>
              </a:rPr>
              <a:t>loop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i = 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; i &lt; Anzahl; i++){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200" dirty="0" err="1">
                <a:solidFill>
                  <a:srgbClr val="E97366"/>
                </a:solidFill>
                <a:latin typeface="Consolas" panose="020B0609020204030204" pitchFamily="49" charset="0"/>
              </a:rPr>
              <a:t>digitalWrite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(LED[i],</a:t>
            </a:r>
            <a:r>
              <a:rPr lang="de-DE" sz="1200" dirty="0">
                <a:solidFill>
                  <a:srgbClr val="00979C"/>
                </a:solidFill>
                <a:latin typeface="Consolas" panose="020B0609020204030204" pitchFamily="49" charset="0"/>
              </a:rPr>
              <a:t>HIGH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de-DE" sz="1200" dirty="0">
                <a:solidFill>
                  <a:srgbClr val="727C81"/>
                </a:solidFill>
                <a:latin typeface="Consolas" panose="020B0609020204030204" pitchFamily="49" charset="0"/>
              </a:rPr>
              <a:t>// Jede einzelne LED anschalten</a:t>
            </a:r>
            <a:endParaRPr lang="de-D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200" dirty="0" err="1">
                <a:solidFill>
                  <a:srgbClr val="E97366"/>
                </a:solidFill>
                <a:latin typeface="Consolas" panose="020B0609020204030204" pitchFamily="49" charset="0"/>
              </a:rPr>
              <a:t>delay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250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200" dirty="0" err="1">
                <a:solidFill>
                  <a:srgbClr val="E97366"/>
                </a:solidFill>
                <a:latin typeface="Consolas" panose="020B0609020204030204" pitchFamily="49" charset="0"/>
              </a:rPr>
              <a:t>delay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250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i = Anzahl; i &gt;= 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; i--){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200" dirty="0" err="1">
                <a:solidFill>
                  <a:srgbClr val="E97366"/>
                </a:solidFill>
                <a:latin typeface="Consolas" panose="020B0609020204030204" pitchFamily="49" charset="0"/>
              </a:rPr>
              <a:t>digitalWrite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(LED[i],</a:t>
            </a:r>
            <a:r>
              <a:rPr lang="de-DE" sz="1200" dirty="0">
                <a:solidFill>
                  <a:srgbClr val="00979C"/>
                </a:solidFill>
                <a:latin typeface="Consolas" panose="020B0609020204030204" pitchFamily="49" charset="0"/>
              </a:rPr>
              <a:t>LOW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de-DE" sz="1200" dirty="0">
                <a:solidFill>
                  <a:srgbClr val="727C81"/>
                </a:solidFill>
                <a:latin typeface="Consolas" panose="020B0609020204030204" pitchFamily="49" charset="0"/>
              </a:rPr>
              <a:t>// Jede einzelne LED ausschalten</a:t>
            </a:r>
            <a:endParaRPr lang="de-D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de-DE" sz="1200" b="1" dirty="0" err="1">
                <a:solidFill>
                  <a:srgbClr val="E97366"/>
                </a:solidFill>
                <a:latin typeface="Consolas" panose="020B0609020204030204" pitchFamily="49" charset="0"/>
              </a:rPr>
              <a:t>Serial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200" dirty="0" err="1">
                <a:solidFill>
                  <a:srgbClr val="E97366"/>
                </a:solidFill>
                <a:latin typeface="Consolas" panose="020B0609020204030204" pitchFamily="49" charset="0"/>
              </a:rPr>
              <a:t>println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(i);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   </a:t>
            </a:r>
            <a:r>
              <a:rPr lang="de-DE" sz="1200" dirty="0" err="1">
                <a:solidFill>
                  <a:srgbClr val="E97366"/>
                </a:solidFill>
                <a:latin typeface="Consolas" panose="020B0609020204030204" pitchFamily="49" charset="0"/>
              </a:rPr>
              <a:t>delay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250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);  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}</a:t>
            </a:r>
          </a:p>
          <a:p>
            <a:r>
              <a:rPr lang="de-DE" sz="1200" dirty="0" err="1">
                <a:solidFill>
                  <a:srgbClr val="E97366"/>
                </a:solidFill>
                <a:latin typeface="Consolas" panose="020B0609020204030204" pitchFamily="49" charset="0"/>
              </a:rPr>
              <a:t>delay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250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);   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7471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10335" y="1084380"/>
            <a:ext cx="108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Ausgänge schalten mit PORT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53</a:t>
            </a:fld>
            <a:endParaRPr lang="de-DE" sz="1800" b="1" dirty="0"/>
          </a:p>
        </p:txBody>
      </p:sp>
      <p:sp>
        <p:nvSpPr>
          <p:cNvPr id="3" name="Textfeld 2"/>
          <p:cNvSpPr txBox="1"/>
          <p:nvPr/>
        </p:nvSpPr>
        <p:spPr>
          <a:xfrm>
            <a:off x="810334" y="2133600"/>
            <a:ext cx="32506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Funktionen: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Lauflicht hin und zurück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alle LEDs 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alle LEDs aus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die LEDs 7 5 3 1 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die LEDs 6 4 2 0 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die beiden äußeren LEDs 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die beiden inneren LEDs 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alle LEDs aus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4E6EFAD-1BB6-45D2-B7C7-DB8111CB2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869" y="1205346"/>
            <a:ext cx="1457325" cy="409575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319" y="1803400"/>
            <a:ext cx="59817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1793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10335" y="1084380"/>
            <a:ext cx="108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Ausgänge schalten mit PORT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54</a:t>
            </a:fld>
            <a:endParaRPr lang="de-DE" sz="1800" b="1" dirty="0"/>
          </a:p>
        </p:txBody>
      </p:sp>
      <p:sp>
        <p:nvSpPr>
          <p:cNvPr id="4" name="Rechteck 3"/>
          <p:cNvSpPr/>
          <p:nvPr/>
        </p:nvSpPr>
        <p:spPr>
          <a:xfrm>
            <a:off x="810335" y="1939576"/>
            <a:ext cx="964153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Funktionen wie </a:t>
            </a:r>
            <a:r>
              <a:rPr lang="de-DE" dirty="0" err="1"/>
              <a:t>digitalWrite</a:t>
            </a:r>
            <a:r>
              <a:rPr lang="de-DE" dirty="0"/>
              <a:t>() und </a:t>
            </a:r>
            <a:r>
              <a:rPr lang="de-DE" dirty="0" err="1"/>
              <a:t>digitalRead</a:t>
            </a:r>
            <a:r>
              <a:rPr lang="de-DE" dirty="0"/>
              <a:t>() sind relativ langsam in der Ausführung und</a:t>
            </a:r>
          </a:p>
          <a:p>
            <a:r>
              <a:rPr lang="de-DE" dirty="0"/>
              <a:t>manchmal werden Programme mit vielen Ein- oder Ausgängen komplex und schwer überschaubar.</a:t>
            </a:r>
          </a:p>
          <a:p>
            <a:r>
              <a:rPr lang="de-DE" dirty="0"/>
              <a:t>Deshalb ist es oft übersichtlicher die Pins mithilfe der Ports zu definieren und zu schalten.</a:t>
            </a:r>
          </a:p>
          <a:p>
            <a:endParaRPr lang="de-DE" dirty="0"/>
          </a:p>
          <a:p>
            <a:r>
              <a:rPr lang="de-DE" dirty="0"/>
              <a:t>Es existieren drei sogenannte Register:</a:t>
            </a:r>
          </a:p>
          <a:p>
            <a:r>
              <a:rPr lang="de-DE" dirty="0"/>
              <a:t>DDR - </a:t>
            </a:r>
            <a:r>
              <a:rPr lang="en-US" dirty="0"/>
              <a:t>Data Direction Register - read/write</a:t>
            </a:r>
            <a:endParaRPr lang="de-DE" dirty="0"/>
          </a:p>
          <a:p>
            <a:r>
              <a:rPr lang="de-DE" dirty="0"/>
              <a:t>PORT - </a:t>
            </a:r>
            <a:r>
              <a:rPr lang="en-US" dirty="0"/>
              <a:t> Port Register - read/write</a:t>
            </a:r>
            <a:endParaRPr lang="de-DE" dirty="0"/>
          </a:p>
          <a:p>
            <a:r>
              <a:rPr lang="de-DE" dirty="0"/>
              <a:t>PIN - </a:t>
            </a:r>
            <a:r>
              <a:rPr lang="en-US" dirty="0"/>
              <a:t>Port Input Register - read only</a:t>
            </a:r>
            <a:endParaRPr lang="de-DE" dirty="0"/>
          </a:p>
          <a:p>
            <a:r>
              <a:rPr lang="de-DE" dirty="0"/>
              <a:t>→ Pins als INPUT = 0 oder als OUTPUT = 1 definieren</a:t>
            </a:r>
          </a:p>
          <a:p>
            <a:r>
              <a:rPr lang="de-DE" dirty="0"/>
              <a:t>→ Pins als HIGH = 1 oder als LOW = 0 festlegen</a:t>
            </a:r>
          </a:p>
          <a:p>
            <a:r>
              <a:rPr lang="de-DE" dirty="0"/>
              <a:t>→ gibt den Zustand der Pins an, die im DDR-Register auf Input gesetzt wurden</a:t>
            </a:r>
          </a:p>
          <a:p>
            <a:endParaRPr lang="de-DE" dirty="0"/>
          </a:p>
          <a:p>
            <a:r>
              <a:rPr lang="de-DE" dirty="0"/>
              <a:t>Das Register wird jeweils mit dem Namen des Ports (D, B oder C) ergänzt.</a:t>
            </a:r>
          </a:p>
          <a:p>
            <a:r>
              <a:rPr lang="de-DE" dirty="0"/>
              <a:t>Beim Zugriff auf die Ports wird jeweils ein Bit gesetzt. Sein Wert ist entweder 1 = an, oder 0 = aus.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79374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10335" y="1084380"/>
            <a:ext cx="108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Ausgänge schalten mit PORT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55</a:t>
            </a:fld>
            <a:endParaRPr lang="de-DE" sz="1800" b="1" dirty="0"/>
          </a:p>
        </p:txBody>
      </p:sp>
      <p:sp>
        <p:nvSpPr>
          <p:cNvPr id="4" name="Rechteck 3"/>
          <p:cNvSpPr/>
          <p:nvPr/>
        </p:nvSpPr>
        <p:spPr>
          <a:xfrm>
            <a:off x="810335" y="1939576"/>
            <a:ext cx="96415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Die digitalen und die analogen Pins des </a:t>
            </a:r>
            <a:r>
              <a:rPr lang="de-DE" dirty="0" err="1"/>
              <a:t>Arduinos</a:t>
            </a:r>
            <a:r>
              <a:rPr lang="de-DE" dirty="0"/>
              <a:t> sind in drei Gruppen aufgeteilt: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875" y="2459327"/>
            <a:ext cx="5612878" cy="426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4519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10335" y="1084380"/>
            <a:ext cx="108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Ausgänge schalten mit PORT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56</a:t>
            </a:fld>
            <a:endParaRPr lang="de-DE" sz="1800" b="1" dirty="0"/>
          </a:p>
        </p:txBody>
      </p:sp>
      <p:sp>
        <p:nvSpPr>
          <p:cNvPr id="4" name="Rechteck 3"/>
          <p:cNvSpPr/>
          <p:nvPr/>
        </p:nvSpPr>
        <p:spPr>
          <a:xfrm>
            <a:off x="810335" y="1939576"/>
            <a:ext cx="964153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Beispiele:</a:t>
            </a:r>
          </a:p>
          <a:p>
            <a:r>
              <a:rPr lang="de-DE" dirty="0"/>
              <a:t>Digitale Pins 7, 6, 5, 4 und 3 als OUTPUT setzen</a:t>
            </a:r>
          </a:p>
          <a:p>
            <a:r>
              <a:rPr lang="de-DE" b="1" dirty="0"/>
              <a:t>DDR</a:t>
            </a:r>
            <a:r>
              <a:rPr lang="de-DE" dirty="0"/>
              <a:t>D = B11111000;</a:t>
            </a:r>
          </a:p>
          <a:p>
            <a:endParaRPr lang="de-DE" dirty="0"/>
          </a:p>
          <a:p>
            <a:r>
              <a:rPr lang="de-DE" dirty="0"/>
              <a:t>Digitale Pins 7, 6, 5, 4 und 3 auf HIGH setzen:</a:t>
            </a:r>
          </a:p>
          <a:p>
            <a:r>
              <a:rPr lang="de-DE" b="1" dirty="0"/>
              <a:t>PORT</a:t>
            </a:r>
            <a:r>
              <a:rPr lang="de-DE" dirty="0"/>
              <a:t>D = B11111000;</a:t>
            </a:r>
          </a:p>
          <a:p>
            <a:endParaRPr lang="de-DE" dirty="0"/>
          </a:p>
          <a:p>
            <a:r>
              <a:rPr lang="de-DE" dirty="0"/>
              <a:t>Taster an Pin 13 als INPUT setzen</a:t>
            </a:r>
          </a:p>
          <a:p>
            <a:r>
              <a:rPr lang="de-DE" dirty="0"/>
              <a:t>DDRB = B00100000;</a:t>
            </a:r>
          </a:p>
          <a:p>
            <a:endParaRPr lang="de-DE" dirty="0"/>
          </a:p>
          <a:p>
            <a:r>
              <a:rPr lang="de-DE" dirty="0"/>
              <a:t>PULL_UP-Widerstand an Pin 13 einschalten</a:t>
            </a:r>
          </a:p>
          <a:p>
            <a:r>
              <a:rPr lang="de-DE" dirty="0"/>
              <a:t>PORTB = B00100000;</a:t>
            </a:r>
          </a:p>
          <a:p>
            <a:endParaRPr lang="de-DE" dirty="0"/>
          </a:p>
          <a:p>
            <a:r>
              <a:rPr lang="de-DE" dirty="0"/>
              <a:t>Bits nach rechts schieben:</a:t>
            </a:r>
          </a:p>
          <a:p>
            <a:r>
              <a:rPr lang="de-DE" dirty="0"/>
              <a:t>PORTD = PORTD &gt;&gt; 1;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619" y="1890715"/>
            <a:ext cx="5612878" cy="426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236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10335" y="1084380"/>
            <a:ext cx="108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Ausgänge schalten mit PORT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57</a:t>
            </a:fld>
            <a:endParaRPr lang="de-DE" sz="1800" b="1" dirty="0"/>
          </a:p>
        </p:txBody>
      </p:sp>
      <p:sp>
        <p:nvSpPr>
          <p:cNvPr id="4" name="Rechteck 3"/>
          <p:cNvSpPr/>
          <p:nvPr/>
        </p:nvSpPr>
        <p:spPr>
          <a:xfrm>
            <a:off x="810335" y="1939576"/>
            <a:ext cx="9641534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/>
              <a:t>PORTD</a:t>
            </a:r>
            <a:r>
              <a:rPr lang="de-DE" dirty="0"/>
              <a:t> ordnet den digitalen Arduino-Pins 0 bis 7 zu </a:t>
            </a:r>
          </a:p>
          <a:p>
            <a:r>
              <a:rPr lang="de-DE" dirty="0"/>
              <a:t>DDRD - Port D Data </a:t>
            </a:r>
            <a:r>
              <a:rPr lang="de-DE" dirty="0" err="1"/>
              <a:t>Direction</a:t>
            </a:r>
            <a:r>
              <a:rPr lang="de-DE" dirty="0"/>
              <a:t> Register - </a:t>
            </a:r>
            <a:r>
              <a:rPr lang="de-DE" dirty="0" err="1"/>
              <a:t>read</a:t>
            </a:r>
            <a:r>
              <a:rPr lang="de-DE" dirty="0"/>
              <a:t>/</a:t>
            </a:r>
            <a:r>
              <a:rPr lang="de-DE" dirty="0" err="1"/>
              <a:t>write</a:t>
            </a:r>
            <a:endParaRPr lang="de-DE" dirty="0"/>
          </a:p>
          <a:p>
            <a:r>
              <a:rPr lang="de-DE" dirty="0"/>
              <a:t>PORTD - Port D Data Register - </a:t>
            </a:r>
            <a:r>
              <a:rPr lang="de-DE" dirty="0" err="1"/>
              <a:t>read</a:t>
            </a:r>
            <a:r>
              <a:rPr lang="de-DE" dirty="0"/>
              <a:t>/</a:t>
            </a:r>
            <a:r>
              <a:rPr lang="de-DE" dirty="0" err="1"/>
              <a:t>write</a:t>
            </a:r>
            <a:endParaRPr lang="de-DE" dirty="0"/>
          </a:p>
          <a:p>
            <a:r>
              <a:rPr lang="de-DE" dirty="0"/>
              <a:t>PIND - Port D Input Pins Register - </a:t>
            </a:r>
            <a:r>
              <a:rPr lang="de-DE" dirty="0" err="1"/>
              <a:t>read</a:t>
            </a:r>
            <a:r>
              <a:rPr lang="de-DE" dirty="0"/>
              <a:t> </a:t>
            </a:r>
            <a:r>
              <a:rPr lang="de-DE" dirty="0" err="1"/>
              <a:t>only</a:t>
            </a:r>
            <a:endParaRPr lang="de-DE" dirty="0"/>
          </a:p>
          <a:p>
            <a:r>
              <a:rPr lang="de-DE" b="1" dirty="0"/>
              <a:t>PORTB</a:t>
            </a:r>
            <a:r>
              <a:rPr lang="de-DE" dirty="0"/>
              <a:t> ordnet den digitalen Arduino-Pins 8 bis 13 zu </a:t>
            </a:r>
          </a:p>
          <a:p>
            <a:r>
              <a:rPr lang="de-DE" dirty="0"/>
              <a:t>Die beiden hohen Bits (6 &amp;; 7) werden nicht</a:t>
            </a:r>
          </a:p>
          <a:p>
            <a:r>
              <a:rPr lang="de-DE" dirty="0"/>
              <a:t>zugeordnet und sind auch nicht verwendbar</a:t>
            </a:r>
          </a:p>
          <a:p>
            <a:r>
              <a:rPr lang="de-DE" dirty="0"/>
              <a:t>DDRB - Port B Data </a:t>
            </a:r>
            <a:r>
              <a:rPr lang="de-DE" dirty="0" err="1"/>
              <a:t>Direction</a:t>
            </a:r>
            <a:r>
              <a:rPr lang="de-DE" dirty="0"/>
              <a:t> Register - </a:t>
            </a:r>
            <a:r>
              <a:rPr lang="de-DE" dirty="0" err="1"/>
              <a:t>read</a:t>
            </a:r>
            <a:r>
              <a:rPr lang="de-DE" dirty="0"/>
              <a:t>/</a:t>
            </a:r>
            <a:r>
              <a:rPr lang="de-DE" dirty="0" err="1"/>
              <a:t>write</a:t>
            </a:r>
            <a:endParaRPr lang="de-DE" dirty="0"/>
          </a:p>
          <a:p>
            <a:r>
              <a:rPr lang="de-DE" dirty="0"/>
              <a:t>PORTB - Port B Data Register - </a:t>
            </a:r>
            <a:r>
              <a:rPr lang="de-DE" dirty="0" err="1"/>
              <a:t>read</a:t>
            </a:r>
            <a:r>
              <a:rPr lang="de-DE" dirty="0"/>
              <a:t>/</a:t>
            </a:r>
            <a:r>
              <a:rPr lang="de-DE" dirty="0" err="1"/>
              <a:t>write</a:t>
            </a:r>
            <a:endParaRPr lang="de-DE" dirty="0"/>
          </a:p>
          <a:p>
            <a:r>
              <a:rPr lang="de-DE" dirty="0"/>
              <a:t>PINB - Port B Input Pins Register - </a:t>
            </a:r>
            <a:r>
              <a:rPr lang="de-DE" dirty="0" err="1"/>
              <a:t>read</a:t>
            </a:r>
            <a:r>
              <a:rPr lang="de-DE" dirty="0"/>
              <a:t> </a:t>
            </a:r>
            <a:r>
              <a:rPr lang="de-DE" dirty="0" err="1"/>
              <a:t>only</a:t>
            </a:r>
            <a:endParaRPr lang="de-DE" dirty="0"/>
          </a:p>
          <a:p>
            <a:r>
              <a:rPr lang="de-DE" b="1" dirty="0"/>
              <a:t>PORTC</a:t>
            </a:r>
            <a:r>
              <a:rPr lang="de-DE" dirty="0"/>
              <a:t> wird den analogen Arduino-Pins 0 bis 5 </a:t>
            </a:r>
          </a:p>
          <a:p>
            <a:r>
              <a:rPr lang="de-DE" dirty="0"/>
              <a:t>zugeordnet. Die Pins 6 &amp;; 7 sind auf dem </a:t>
            </a:r>
          </a:p>
          <a:p>
            <a:r>
              <a:rPr lang="de-DE" dirty="0"/>
              <a:t>Arduino UNO nicht vorhanden</a:t>
            </a:r>
          </a:p>
          <a:p>
            <a:r>
              <a:rPr lang="de-DE" dirty="0"/>
              <a:t>DDRC - Port C Data </a:t>
            </a:r>
            <a:r>
              <a:rPr lang="de-DE" dirty="0" err="1"/>
              <a:t>Direction</a:t>
            </a:r>
            <a:r>
              <a:rPr lang="de-DE" dirty="0"/>
              <a:t> Register - </a:t>
            </a:r>
            <a:r>
              <a:rPr lang="de-DE" dirty="0" err="1"/>
              <a:t>read</a:t>
            </a:r>
            <a:r>
              <a:rPr lang="de-DE" dirty="0"/>
              <a:t>/</a:t>
            </a:r>
            <a:r>
              <a:rPr lang="de-DE" dirty="0" err="1"/>
              <a:t>write</a:t>
            </a:r>
            <a:endParaRPr lang="de-DE" dirty="0"/>
          </a:p>
          <a:p>
            <a:r>
              <a:rPr lang="de-DE" dirty="0"/>
              <a:t>PORTC - Port C Data Register - </a:t>
            </a:r>
            <a:r>
              <a:rPr lang="de-DE" dirty="0" err="1"/>
              <a:t>read</a:t>
            </a:r>
            <a:r>
              <a:rPr lang="de-DE" dirty="0"/>
              <a:t>/</a:t>
            </a:r>
            <a:r>
              <a:rPr lang="de-DE" dirty="0" err="1"/>
              <a:t>write</a:t>
            </a:r>
            <a:endParaRPr lang="de-DE" dirty="0"/>
          </a:p>
          <a:p>
            <a:r>
              <a:rPr lang="de-DE" dirty="0"/>
              <a:t>PINC - Port C Input Pins Register - </a:t>
            </a:r>
            <a:r>
              <a:rPr lang="de-DE" dirty="0" err="1"/>
              <a:t>read</a:t>
            </a:r>
            <a:r>
              <a:rPr lang="de-DE" dirty="0"/>
              <a:t> </a:t>
            </a:r>
            <a:r>
              <a:rPr lang="de-DE" dirty="0" err="1"/>
              <a:t>only</a:t>
            </a:r>
            <a:endParaRPr lang="de-DE" dirty="0"/>
          </a:p>
          <a:p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619" y="1890715"/>
            <a:ext cx="5612878" cy="426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0720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10335" y="1084380"/>
            <a:ext cx="108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Ausgänge schalten mit PORT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58</a:t>
            </a:fld>
            <a:endParaRPr lang="de-DE" sz="1800" b="1" dirty="0"/>
          </a:p>
        </p:txBody>
      </p:sp>
      <p:sp>
        <p:nvSpPr>
          <p:cNvPr id="3" name="Textfeld 2"/>
          <p:cNvSpPr txBox="1"/>
          <p:nvPr/>
        </p:nvSpPr>
        <p:spPr>
          <a:xfrm>
            <a:off x="2564054" y="2519729"/>
            <a:ext cx="1713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/>
              <a:t>Befehl:</a:t>
            </a:r>
          </a:p>
          <a:p>
            <a:r>
              <a:rPr lang="de-DE" sz="1400" b="1" dirty="0"/>
              <a:t>PORTD = PORTD&gt;&gt;1;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2564054" y="5134210"/>
            <a:ext cx="1713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/>
              <a:t>Befehl:</a:t>
            </a:r>
          </a:p>
          <a:p>
            <a:r>
              <a:rPr lang="de-DE" sz="1400" b="1" dirty="0"/>
              <a:t>PORTD = PORTD</a:t>
            </a:r>
            <a:r>
              <a:rPr lang="de-DE" sz="1400" b="1"/>
              <a:t>&lt;&lt;1;</a:t>
            </a:r>
            <a:endParaRPr lang="de-DE" sz="1400" b="1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470" y="1453712"/>
            <a:ext cx="324802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5141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10335" y="1084380"/>
            <a:ext cx="108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Ausgänge schalten mit PORT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59</a:t>
            </a:fld>
            <a:endParaRPr lang="de-DE" sz="1800" b="1" dirty="0"/>
          </a:p>
        </p:txBody>
      </p:sp>
      <p:sp>
        <p:nvSpPr>
          <p:cNvPr id="3" name="Rechteck 2"/>
          <p:cNvSpPr/>
          <p:nvPr/>
        </p:nvSpPr>
        <p:spPr>
          <a:xfrm>
            <a:off x="3558713" y="3953589"/>
            <a:ext cx="689315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Der Parameter </a:t>
            </a:r>
            <a:r>
              <a:rPr lang="de-DE" dirty="0">
                <a:solidFill>
                  <a:srgbClr val="FF0000"/>
                </a:solidFill>
              </a:rPr>
              <a:t>~</a:t>
            </a:r>
            <a:r>
              <a:rPr lang="de-DE" dirty="0"/>
              <a:t> kehrt den Wert eines Bits um:</a:t>
            </a:r>
          </a:p>
          <a:p>
            <a:r>
              <a:rPr lang="de-DE" dirty="0"/>
              <a:t>// LEDs an den Pins 7 5 3 1 leuchten</a:t>
            </a:r>
          </a:p>
          <a:p>
            <a:r>
              <a:rPr lang="de-DE" dirty="0"/>
              <a:t>PORTD = B10101010;</a:t>
            </a:r>
          </a:p>
          <a:p>
            <a:endParaRPr lang="de-DE" dirty="0"/>
          </a:p>
          <a:p>
            <a:r>
              <a:rPr lang="de-DE" dirty="0"/>
              <a:t>// Werte umkehren, aus 0 wird 1 und aus 1 wird 0</a:t>
            </a:r>
          </a:p>
          <a:p>
            <a:r>
              <a:rPr lang="de-DE" dirty="0"/>
              <a:t>PORTD = </a:t>
            </a:r>
            <a:r>
              <a:rPr lang="de-DE" dirty="0">
                <a:solidFill>
                  <a:srgbClr val="FF0000"/>
                </a:solidFill>
              </a:rPr>
              <a:t>~</a:t>
            </a:r>
            <a:r>
              <a:rPr lang="de-DE" dirty="0"/>
              <a:t>PORTD;</a:t>
            </a:r>
          </a:p>
          <a:p>
            <a:endParaRPr lang="de-DE" dirty="0"/>
          </a:p>
          <a:p>
            <a:r>
              <a:rPr lang="de-DE" dirty="0"/>
              <a:t>// PORTD hat jetzt den Wert B01010101</a:t>
            </a:r>
          </a:p>
          <a:p>
            <a:r>
              <a:rPr lang="de-DE" dirty="0"/>
              <a:t>// -&gt; Die LEDs an den Pins 6 4 2 0 leuchten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822" y="1316527"/>
            <a:ext cx="477202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566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6</a:t>
            </a:fld>
            <a:endParaRPr lang="de-DE" sz="1800" b="1" dirty="0"/>
          </a:p>
        </p:txBody>
      </p:sp>
      <p:sp>
        <p:nvSpPr>
          <p:cNvPr id="3" name="Textfeld 2"/>
          <p:cNvSpPr txBox="1"/>
          <p:nvPr/>
        </p:nvSpPr>
        <p:spPr>
          <a:xfrm>
            <a:off x="5773271" y="2519082"/>
            <a:ext cx="5287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Die LED soll mit dem Taster ein- und aus</a:t>
            </a:r>
            <a:r>
              <a:rPr lang="de-DE" u="sng" dirty="0"/>
              <a:t>schaltbar</a:t>
            </a:r>
            <a:r>
              <a:rPr lang="de-DE" dirty="0"/>
              <a:t> sein.</a:t>
            </a:r>
          </a:p>
          <a:p>
            <a:r>
              <a:rPr lang="de-DE" dirty="0"/>
              <a:t>Erstelle das Programm in Blöcke.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0C0EF008-49C5-4028-8848-16568C165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1869" y="1205346"/>
            <a:ext cx="1457325" cy="40957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618" y="2122629"/>
            <a:ext cx="4419867" cy="4033665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810335" y="1084380"/>
            <a:ext cx="108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LED und Taster mit Schaltfunktion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42579211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10335" y="1084380"/>
            <a:ext cx="108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Ausgänge schalten mit PORT</a:t>
            </a:r>
            <a:endParaRPr lang="de-DE" b="1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60</a:t>
            </a:fld>
            <a:endParaRPr lang="de-DE" sz="1800" b="1" dirty="0"/>
          </a:p>
        </p:txBody>
      </p:sp>
      <p:sp>
        <p:nvSpPr>
          <p:cNvPr id="3" name="Rechteck 2"/>
          <p:cNvSpPr/>
          <p:nvPr/>
        </p:nvSpPr>
        <p:spPr>
          <a:xfrm>
            <a:off x="2886724" y="1530656"/>
            <a:ext cx="31491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200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5820" y="1710980"/>
            <a:ext cx="1376180" cy="126402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4E6EFAD-1BB6-45D2-B7C7-DB8111CB2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1869" y="1205346"/>
            <a:ext cx="1457325" cy="409575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2664790" y="1710980"/>
            <a:ext cx="307432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//C++ Ausgänge schalten mit PORT</a:t>
            </a:r>
          </a:p>
          <a:p>
            <a:endParaRPr lang="de-DE" sz="10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de-DE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 Leuchtdauer = </a:t>
            </a:r>
            <a:r>
              <a:rPr lang="de-DE" sz="1000" dirty="0">
                <a:solidFill>
                  <a:srgbClr val="098658"/>
                </a:solidFill>
                <a:latin typeface="Consolas" panose="020B0609020204030204" pitchFamily="49" charset="0"/>
              </a:rPr>
              <a:t>200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000" dirty="0" err="1">
                <a:solidFill>
                  <a:srgbClr val="5E6D03"/>
                </a:solidFill>
                <a:latin typeface="Consolas" panose="020B0609020204030204" pitchFamily="49" charset="0"/>
              </a:rPr>
              <a:t>setup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sz="1000" dirty="0">
                <a:solidFill>
                  <a:srgbClr val="727C81"/>
                </a:solidFill>
                <a:latin typeface="Consolas" panose="020B0609020204030204" pitchFamily="49" charset="0"/>
              </a:rPr>
              <a:t>// Pins 7 bis 0 als OUTPUT definieren</a:t>
            </a:r>
            <a:endParaRPr lang="de-DE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000" dirty="0">
                <a:solidFill>
                  <a:srgbClr val="97009C"/>
                </a:solidFill>
                <a:latin typeface="Consolas" panose="020B0609020204030204" pitchFamily="49" charset="0"/>
              </a:rPr>
              <a:t>DDRD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 = B11111111;</a:t>
            </a:r>
          </a:p>
          <a:p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de-DE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000" dirty="0" err="1">
                <a:solidFill>
                  <a:srgbClr val="5E6D03"/>
                </a:solidFill>
                <a:latin typeface="Consolas" panose="020B0609020204030204" pitchFamily="49" charset="0"/>
              </a:rPr>
              <a:t>loop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sz="1000" dirty="0">
                <a:solidFill>
                  <a:srgbClr val="727C81"/>
                </a:solidFill>
                <a:latin typeface="Consolas" panose="020B0609020204030204" pitchFamily="49" charset="0"/>
              </a:rPr>
              <a:t>// Lauflicht hin Start mit LED Pin 7</a:t>
            </a:r>
            <a:endParaRPr lang="de-DE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000" dirty="0">
                <a:solidFill>
                  <a:srgbClr val="97009C"/>
                </a:solidFill>
                <a:latin typeface="Consolas" panose="020B0609020204030204" pitchFamily="49" charset="0"/>
              </a:rPr>
              <a:t>PORTD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 = B10000000;</a:t>
            </a:r>
          </a:p>
          <a:p>
            <a:r>
              <a:rPr lang="de-DE" sz="1000" dirty="0" err="1">
                <a:solidFill>
                  <a:srgbClr val="E97366"/>
                </a:solidFill>
                <a:latin typeface="Consolas" panose="020B0609020204030204" pitchFamily="49" charset="0"/>
              </a:rPr>
              <a:t>delay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(Leuchtdauer);</a:t>
            </a:r>
          </a:p>
          <a:p>
            <a:r>
              <a:rPr lang="de-DE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 i = </a:t>
            </a:r>
            <a:r>
              <a:rPr lang="de-DE" sz="10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; i &lt; </a:t>
            </a:r>
            <a:r>
              <a:rPr lang="de-DE" sz="1000" dirty="0">
                <a:solidFill>
                  <a:srgbClr val="098658"/>
                </a:solidFill>
                <a:latin typeface="Consolas" panose="020B0609020204030204" pitchFamily="49" charset="0"/>
              </a:rPr>
              <a:t>7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; i++)</a:t>
            </a:r>
          </a:p>
          <a:p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sz="1000" dirty="0">
                <a:solidFill>
                  <a:srgbClr val="727C81"/>
                </a:solidFill>
                <a:latin typeface="Consolas" panose="020B0609020204030204" pitchFamily="49" charset="0"/>
              </a:rPr>
              <a:t>/*</a:t>
            </a:r>
            <a:endParaRPr lang="de-DE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000" dirty="0">
                <a:solidFill>
                  <a:srgbClr val="727C81"/>
                </a:solidFill>
                <a:latin typeface="Consolas" panose="020B0609020204030204" pitchFamily="49" charset="0"/>
              </a:rPr>
              <a:t>1 Bit nach rechts schieben</a:t>
            </a:r>
            <a:endParaRPr lang="de-DE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000" dirty="0">
                <a:solidFill>
                  <a:srgbClr val="727C81"/>
                </a:solidFill>
                <a:latin typeface="Consolas" panose="020B0609020204030204" pitchFamily="49" charset="0"/>
              </a:rPr>
              <a:t>B01000000 -&gt; Pin 6</a:t>
            </a:r>
            <a:endParaRPr lang="de-DE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000" dirty="0">
                <a:solidFill>
                  <a:srgbClr val="727C81"/>
                </a:solidFill>
                <a:latin typeface="Consolas" panose="020B0609020204030204" pitchFamily="49" charset="0"/>
              </a:rPr>
              <a:t>B00100000 -&gt; Pin 5</a:t>
            </a:r>
            <a:endParaRPr lang="de-DE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000" dirty="0">
                <a:solidFill>
                  <a:srgbClr val="727C81"/>
                </a:solidFill>
                <a:latin typeface="Consolas" panose="020B0609020204030204" pitchFamily="49" charset="0"/>
              </a:rPr>
              <a:t>B00010000 -&gt; Pin 4</a:t>
            </a:r>
            <a:endParaRPr lang="de-DE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000" dirty="0">
                <a:solidFill>
                  <a:srgbClr val="727C81"/>
                </a:solidFill>
                <a:latin typeface="Consolas" panose="020B0609020204030204" pitchFamily="49" charset="0"/>
              </a:rPr>
              <a:t>B00001000 -&gt; Pin 3…</a:t>
            </a:r>
            <a:endParaRPr lang="de-DE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000" dirty="0">
                <a:solidFill>
                  <a:srgbClr val="727C81"/>
                </a:solidFill>
                <a:latin typeface="Consolas" panose="020B0609020204030204" pitchFamily="49" charset="0"/>
              </a:rPr>
              <a:t>*/</a:t>
            </a:r>
            <a:endParaRPr lang="de-DE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000" dirty="0">
                <a:solidFill>
                  <a:srgbClr val="97009C"/>
                </a:solidFill>
                <a:latin typeface="Consolas" panose="020B0609020204030204" pitchFamily="49" charset="0"/>
              </a:rPr>
              <a:t>PORTD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000" dirty="0">
                <a:solidFill>
                  <a:srgbClr val="97009C"/>
                </a:solidFill>
                <a:latin typeface="Consolas" panose="020B0609020204030204" pitchFamily="49" charset="0"/>
              </a:rPr>
              <a:t>PORTD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 &gt;&gt; </a:t>
            </a:r>
            <a:r>
              <a:rPr lang="de-DE" sz="10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000" dirty="0" err="1">
                <a:solidFill>
                  <a:srgbClr val="E97366"/>
                </a:solidFill>
                <a:latin typeface="Consolas" panose="020B0609020204030204" pitchFamily="49" charset="0"/>
              </a:rPr>
              <a:t>delay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(Leuchtdauer);</a:t>
            </a:r>
          </a:p>
          <a:p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de-DE" sz="1000" dirty="0">
                <a:solidFill>
                  <a:srgbClr val="727C81"/>
                </a:solidFill>
                <a:latin typeface="Consolas" panose="020B0609020204030204" pitchFamily="49" charset="0"/>
              </a:rPr>
              <a:t>// Lauflicht zurück Start mit LED Pin 0</a:t>
            </a:r>
            <a:endParaRPr lang="de-DE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000" dirty="0">
                <a:solidFill>
                  <a:srgbClr val="97009C"/>
                </a:solidFill>
                <a:latin typeface="Consolas" panose="020B0609020204030204" pitchFamily="49" charset="0"/>
              </a:rPr>
              <a:t>PORTD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 = B00000001;</a:t>
            </a:r>
          </a:p>
          <a:p>
            <a:r>
              <a:rPr lang="de-DE" sz="1000" dirty="0" err="1">
                <a:solidFill>
                  <a:srgbClr val="E97366"/>
                </a:solidFill>
                <a:latin typeface="Consolas" panose="020B0609020204030204" pitchFamily="49" charset="0"/>
              </a:rPr>
              <a:t>delay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(Leuchtdauer);</a:t>
            </a:r>
          </a:p>
          <a:p>
            <a:r>
              <a:rPr lang="de-DE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e-DE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 i = </a:t>
            </a:r>
            <a:r>
              <a:rPr lang="de-DE" sz="10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; i &lt; </a:t>
            </a:r>
            <a:r>
              <a:rPr lang="de-DE" sz="1000" dirty="0">
                <a:solidFill>
                  <a:srgbClr val="098658"/>
                </a:solidFill>
                <a:latin typeface="Consolas" panose="020B0609020204030204" pitchFamily="49" charset="0"/>
              </a:rPr>
              <a:t>7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; i++)</a:t>
            </a:r>
          </a:p>
          <a:p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de-D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6116092" y="1001683"/>
            <a:ext cx="360381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rgbClr val="727C81"/>
                </a:solidFill>
                <a:latin typeface="Consolas" panose="020B0609020204030204" pitchFamily="49" charset="0"/>
              </a:rPr>
              <a:t>/*</a:t>
            </a:r>
            <a:endParaRPr lang="de-DE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000" dirty="0">
                <a:solidFill>
                  <a:srgbClr val="727C81"/>
                </a:solidFill>
                <a:latin typeface="Consolas" panose="020B0609020204030204" pitchFamily="49" charset="0"/>
              </a:rPr>
              <a:t>1 Bit nach links schieben</a:t>
            </a:r>
            <a:endParaRPr lang="de-DE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000" dirty="0">
                <a:solidFill>
                  <a:srgbClr val="727C81"/>
                </a:solidFill>
                <a:latin typeface="Consolas" panose="020B0609020204030204" pitchFamily="49" charset="0"/>
              </a:rPr>
              <a:t>B00000010 -&gt; Pin 1</a:t>
            </a:r>
            <a:endParaRPr lang="de-DE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000" dirty="0">
                <a:solidFill>
                  <a:srgbClr val="727C81"/>
                </a:solidFill>
                <a:latin typeface="Consolas" panose="020B0609020204030204" pitchFamily="49" charset="0"/>
              </a:rPr>
              <a:t>B00000100 -&gt; Pin 2</a:t>
            </a:r>
            <a:endParaRPr lang="de-DE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000" dirty="0">
                <a:solidFill>
                  <a:srgbClr val="727C81"/>
                </a:solidFill>
                <a:latin typeface="Consolas" panose="020B0609020204030204" pitchFamily="49" charset="0"/>
              </a:rPr>
              <a:t>B00001000 -&gt; Pin 3</a:t>
            </a:r>
            <a:endParaRPr lang="de-DE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000" dirty="0">
                <a:solidFill>
                  <a:srgbClr val="727C81"/>
                </a:solidFill>
                <a:latin typeface="Consolas" panose="020B0609020204030204" pitchFamily="49" charset="0"/>
              </a:rPr>
              <a:t>B00010000 -&gt; Pin 4…</a:t>
            </a:r>
            <a:endParaRPr lang="de-DE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000" dirty="0">
                <a:solidFill>
                  <a:srgbClr val="727C81"/>
                </a:solidFill>
                <a:latin typeface="Consolas" panose="020B0609020204030204" pitchFamily="49" charset="0"/>
              </a:rPr>
              <a:t>*/</a:t>
            </a:r>
            <a:endParaRPr lang="de-DE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000" dirty="0">
                <a:solidFill>
                  <a:srgbClr val="97009C"/>
                </a:solidFill>
                <a:latin typeface="Consolas" panose="020B0609020204030204" pitchFamily="49" charset="0"/>
              </a:rPr>
              <a:t>PORTD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DE" sz="1000" dirty="0">
                <a:solidFill>
                  <a:srgbClr val="97009C"/>
                </a:solidFill>
                <a:latin typeface="Consolas" panose="020B0609020204030204" pitchFamily="49" charset="0"/>
              </a:rPr>
              <a:t>PORTD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de-DE" sz="10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000" dirty="0" err="1">
                <a:solidFill>
                  <a:srgbClr val="E97366"/>
                </a:solidFill>
                <a:latin typeface="Consolas" panose="020B0609020204030204" pitchFamily="49" charset="0"/>
              </a:rPr>
              <a:t>delay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(Leuchtdauer);</a:t>
            </a:r>
          </a:p>
          <a:p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de-DE" sz="1000" dirty="0" err="1">
                <a:solidFill>
                  <a:srgbClr val="E97366"/>
                </a:solidFill>
                <a:latin typeface="Consolas" panose="020B0609020204030204" pitchFamily="49" charset="0"/>
              </a:rPr>
              <a:t>delay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(Leuchtdauer);</a:t>
            </a:r>
          </a:p>
          <a:p>
            <a:r>
              <a:rPr lang="de-DE" sz="1000" dirty="0">
                <a:solidFill>
                  <a:srgbClr val="727C81"/>
                </a:solidFill>
                <a:latin typeface="Consolas" panose="020B0609020204030204" pitchFamily="49" charset="0"/>
              </a:rPr>
              <a:t>// alle LEDs</a:t>
            </a:r>
            <a:endParaRPr lang="de-DE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000" dirty="0">
                <a:solidFill>
                  <a:srgbClr val="97009C"/>
                </a:solidFill>
                <a:latin typeface="Consolas" panose="020B0609020204030204" pitchFamily="49" charset="0"/>
              </a:rPr>
              <a:t>PORTD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 = B11111111;</a:t>
            </a:r>
          </a:p>
          <a:p>
            <a:r>
              <a:rPr lang="de-DE" sz="1000" dirty="0" err="1">
                <a:solidFill>
                  <a:srgbClr val="E97366"/>
                </a:solidFill>
                <a:latin typeface="Consolas" panose="020B0609020204030204" pitchFamily="49" charset="0"/>
              </a:rPr>
              <a:t>delay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000" dirty="0">
                <a:solidFill>
                  <a:srgbClr val="098658"/>
                </a:solidFill>
                <a:latin typeface="Consolas" panose="020B0609020204030204" pitchFamily="49" charset="0"/>
              </a:rPr>
              <a:t>1000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000" dirty="0">
                <a:solidFill>
                  <a:srgbClr val="727C81"/>
                </a:solidFill>
                <a:latin typeface="Consolas" panose="020B0609020204030204" pitchFamily="49" charset="0"/>
              </a:rPr>
              <a:t>// alle aus</a:t>
            </a:r>
            <a:endParaRPr lang="de-DE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000" dirty="0">
                <a:solidFill>
                  <a:srgbClr val="97009C"/>
                </a:solidFill>
                <a:latin typeface="Consolas" panose="020B0609020204030204" pitchFamily="49" charset="0"/>
              </a:rPr>
              <a:t>PORTD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 = B00000000;</a:t>
            </a:r>
          </a:p>
          <a:p>
            <a:r>
              <a:rPr lang="de-DE" sz="1000" dirty="0" err="1">
                <a:solidFill>
                  <a:srgbClr val="E97366"/>
                </a:solidFill>
                <a:latin typeface="Consolas" panose="020B0609020204030204" pitchFamily="49" charset="0"/>
              </a:rPr>
              <a:t>delay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000" dirty="0">
                <a:solidFill>
                  <a:srgbClr val="098658"/>
                </a:solidFill>
                <a:latin typeface="Consolas" panose="020B0609020204030204" pitchFamily="49" charset="0"/>
              </a:rPr>
              <a:t>1000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000" dirty="0">
                <a:solidFill>
                  <a:srgbClr val="727C81"/>
                </a:solidFill>
                <a:latin typeface="Consolas" panose="020B0609020204030204" pitchFamily="49" charset="0"/>
              </a:rPr>
              <a:t>// LEDs an den Pins 7 5 3 leuchten</a:t>
            </a:r>
            <a:endParaRPr lang="de-DE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000" dirty="0">
                <a:solidFill>
                  <a:srgbClr val="97009C"/>
                </a:solidFill>
                <a:latin typeface="Consolas" panose="020B0609020204030204" pitchFamily="49" charset="0"/>
              </a:rPr>
              <a:t>PORTD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 = B10101010;</a:t>
            </a:r>
          </a:p>
          <a:p>
            <a:r>
              <a:rPr lang="de-DE" sz="1000" dirty="0" err="1">
                <a:solidFill>
                  <a:srgbClr val="E97366"/>
                </a:solidFill>
                <a:latin typeface="Consolas" panose="020B0609020204030204" pitchFamily="49" charset="0"/>
              </a:rPr>
              <a:t>delay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000" dirty="0">
                <a:solidFill>
                  <a:srgbClr val="098658"/>
                </a:solidFill>
                <a:latin typeface="Consolas" panose="020B0609020204030204" pitchFamily="49" charset="0"/>
              </a:rPr>
              <a:t>1000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000" dirty="0">
                <a:solidFill>
                  <a:srgbClr val="727C81"/>
                </a:solidFill>
                <a:latin typeface="Consolas" panose="020B0609020204030204" pitchFamily="49" charset="0"/>
              </a:rPr>
              <a:t>// umkehren die inneren LEDs leuchten</a:t>
            </a:r>
            <a:endParaRPr lang="de-DE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000" dirty="0">
                <a:solidFill>
                  <a:srgbClr val="97009C"/>
                </a:solidFill>
                <a:latin typeface="Consolas" panose="020B0609020204030204" pitchFamily="49" charset="0"/>
              </a:rPr>
              <a:t>PORTD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 = ~</a:t>
            </a:r>
            <a:r>
              <a:rPr lang="de-DE" sz="1000" dirty="0">
                <a:solidFill>
                  <a:srgbClr val="97009C"/>
                </a:solidFill>
                <a:latin typeface="Consolas" panose="020B0609020204030204" pitchFamily="49" charset="0"/>
              </a:rPr>
              <a:t>PORTD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000" dirty="0" err="1">
                <a:solidFill>
                  <a:srgbClr val="E97366"/>
                </a:solidFill>
                <a:latin typeface="Consolas" panose="020B0609020204030204" pitchFamily="49" charset="0"/>
              </a:rPr>
              <a:t>delay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000" dirty="0">
                <a:solidFill>
                  <a:srgbClr val="098658"/>
                </a:solidFill>
                <a:latin typeface="Consolas" panose="020B0609020204030204" pitchFamily="49" charset="0"/>
              </a:rPr>
              <a:t>1000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000" dirty="0">
                <a:solidFill>
                  <a:srgbClr val="727C81"/>
                </a:solidFill>
                <a:latin typeface="Consolas" panose="020B0609020204030204" pitchFamily="49" charset="0"/>
              </a:rPr>
              <a:t>// die beiden äußeren</a:t>
            </a:r>
            <a:endParaRPr lang="de-DE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000" dirty="0">
                <a:solidFill>
                  <a:srgbClr val="97009C"/>
                </a:solidFill>
                <a:latin typeface="Consolas" panose="020B0609020204030204" pitchFamily="49" charset="0"/>
              </a:rPr>
              <a:t>PORTD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 = B10000001;</a:t>
            </a:r>
          </a:p>
          <a:p>
            <a:r>
              <a:rPr lang="de-DE" sz="1000" dirty="0" err="1">
                <a:solidFill>
                  <a:srgbClr val="E97366"/>
                </a:solidFill>
                <a:latin typeface="Consolas" panose="020B0609020204030204" pitchFamily="49" charset="0"/>
              </a:rPr>
              <a:t>delay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000" dirty="0">
                <a:solidFill>
                  <a:srgbClr val="098658"/>
                </a:solidFill>
                <a:latin typeface="Consolas" panose="020B0609020204030204" pitchFamily="49" charset="0"/>
              </a:rPr>
              <a:t>1000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000" dirty="0">
                <a:solidFill>
                  <a:srgbClr val="727C81"/>
                </a:solidFill>
                <a:latin typeface="Consolas" panose="020B0609020204030204" pitchFamily="49" charset="0"/>
              </a:rPr>
              <a:t>// die inneren</a:t>
            </a:r>
            <a:endParaRPr lang="de-DE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000" dirty="0">
                <a:solidFill>
                  <a:srgbClr val="97009C"/>
                </a:solidFill>
                <a:latin typeface="Consolas" panose="020B0609020204030204" pitchFamily="49" charset="0"/>
              </a:rPr>
              <a:t>PORTD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 = ~</a:t>
            </a:r>
            <a:r>
              <a:rPr lang="de-DE" sz="1000" dirty="0">
                <a:solidFill>
                  <a:srgbClr val="97009C"/>
                </a:solidFill>
                <a:latin typeface="Consolas" panose="020B0609020204030204" pitchFamily="49" charset="0"/>
              </a:rPr>
              <a:t>PORTD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;;</a:t>
            </a:r>
          </a:p>
          <a:p>
            <a:r>
              <a:rPr lang="de-DE" sz="1000" dirty="0" err="1">
                <a:solidFill>
                  <a:srgbClr val="E97366"/>
                </a:solidFill>
                <a:latin typeface="Consolas" panose="020B0609020204030204" pitchFamily="49" charset="0"/>
              </a:rPr>
              <a:t>delay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000" dirty="0">
                <a:solidFill>
                  <a:srgbClr val="098658"/>
                </a:solidFill>
                <a:latin typeface="Consolas" panose="020B0609020204030204" pitchFamily="49" charset="0"/>
              </a:rPr>
              <a:t>1000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000" dirty="0">
                <a:solidFill>
                  <a:srgbClr val="727C81"/>
                </a:solidFill>
                <a:latin typeface="Consolas" panose="020B0609020204030204" pitchFamily="49" charset="0"/>
              </a:rPr>
              <a:t>// nur die beiden mittleren</a:t>
            </a:r>
            <a:endParaRPr lang="de-DE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000" dirty="0">
                <a:solidFill>
                  <a:srgbClr val="97009C"/>
                </a:solidFill>
                <a:latin typeface="Consolas" panose="020B0609020204030204" pitchFamily="49" charset="0"/>
              </a:rPr>
              <a:t>PORTD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 = B00011000;</a:t>
            </a:r>
          </a:p>
          <a:p>
            <a:r>
              <a:rPr lang="de-DE" sz="1000" dirty="0" err="1">
                <a:solidFill>
                  <a:srgbClr val="E97366"/>
                </a:solidFill>
                <a:latin typeface="Consolas" panose="020B0609020204030204" pitchFamily="49" charset="0"/>
              </a:rPr>
              <a:t>delay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000" dirty="0">
                <a:solidFill>
                  <a:srgbClr val="098658"/>
                </a:solidFill>
                <a:latin typeface="Consolas" panose="020B0609020204030204" pitchFamily="49" charset="0"/>
              </a:rPr>
              <a:t>1000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000" dirty="0">
                <a:solidFill>
                  <a:srgbClr val="727C81"/>
                </a:solidFill>
                <a:latin typeface="Consolas" panose="020B0609020204030204" pitchFamily="49" charset="0"/>
              </a:rPr>
              <a:t>// alle aus</a:t>
            </a:r>
            <a:endParaRPr lang="de-DE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000" dirty="0">
                <a:solidFill>
                  <a:srgbClr val="97009C"/>
                </a:solidFill>
                <a:latin typeface="Consolas" panose="020B0609020204030204" pitchFamily="49" charset="0"/>
              </a:rPr>
              <a:t>PORTD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 = B00000000;</a:t>
            </a:r>
          </a:p>
          <a:p>
            <a:r>
              <a:rPr lang="de-DE" sz="1000" dirty="0" err="1">
                <a:solidFill>
                  <a:srgbClr val="E97366"/>
                </a:solidFill>
                <a:latin typeface="Consolas" panose="020B0609020204030204" pitchFamily="49" charset="0"/>
              </a:rPr>
              <a:t>delay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000" dirty="0">
                <a:solidFill>
                  <a:srgbClr val="098658"/>
                </a:solidFill>
                <a:latin typeface="Consolas" panose="020B0609020204030204" pitchFamily="49" charset="0"/>
              </a:rPr>
              <a:t>1000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801508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10335" y="1084380"/>
            <a:ext cx="108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KITT Lauflicht mit PORT-Register</a:t>
            </a:r>
            <a:endParaRPr lang="de-DE" sz="2400" b="1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61</a:t>
            </a:fld>
            <a:endParaRPr lang="de-DE" sz="1800" b="1" dirty="0"/>
          </a:p>
        </p:txBody>
      </p:sp>
      <p:sp>
        <p:nvSpPr>
          <p:cNvPr id="2" name="Rechteck 1"/>
          <p:cNvSpPr/>
          <p:nvPr/>
        </p:nvSpPr>
        <p:spPr>
          <a:xfrm>
            <a:off x="810335" y="205808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/>
              <a:t>Jeweils drei LEDs sollen von links</a:t>
            </a:r>
          </a:p>
          <a:p>
            <a:r>
              <a:rPr lang="de-DE" dirty="0"/>
              <a:t>nach rechts und zurück laufen. </a:t>
            </a:r>
          </a:p>
          <a:p>
            <a:r>
              <a:rPr lang="de-DE" dirty="0"/>
              <a:t>Die Geschwindigkeit ist mit dem </a:t>
            </a:r>
            <a:r>
              <a:rPr lang="de-DE" dirty="0" err="1"/>
              <a:t>Poti</a:t>
            </a:r>
            <a:r>
              <a:rPr lang="de-DE" dirty="0"/>
              <a:t> </a:t>
            </a:r>
          </a:p>
          <a:p>
            <a:r>
              <a:rPr lang="de-DE" dirty="0"/>
              <a:t>von 150-400ms einstellbar.</a:t>
            </a:r>
          </a:p>
          <a:p>
            <a:r>
              <a:rPr lang="de-DE" dirty="0"/>
              <a:t>Schreibe das Programm in Text.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123" y="1404851"/>
            <a:ext cx="5661491" cy="5293384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1869" y="1256526"/>
            <a:ext cx="139065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6442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10335" y="1084380"/>
            <a:ext cx="108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Würfel mit PORT-Register</a:t>
            </a:r>
            <a:endParaRPr lang="de-DE" sz="2400" b="1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62</a:t>
            </a:fld>
            <a:endParaRPr lang="de-DE" sz="1800" b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4E6EFAD-1BB6-45D2-B7C7-DB8111CB2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869" y="1205346"/>
            <a:ext cx="1457325" cy="409575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810335" y="205808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/>
              <a:t>Mit einem Tastendruck werden die</a:t>
            </a:r>
          </a:p>
          <a:p>
            <a:r>
              <a:rPr lang="de-DE" dirty="0"/>
              <a:t>Zufallszahlen 1-6 erzeugt und</a:t>
            </a:r>
          </a:p>
          <a:p>
            <a:r>
              <a:rPr lang="de-DE" dirty="0"/>
              <a:t>mit den LEDs angezeigt.</a:t>
            </a:r>
          </a:p>
          <a:p>
            <a:r>
              <a:rPr lang="de-DE" dirty="0"/>
              <a:t>Schreibe das Programm in Text.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8632" y="1614921"/>
            <a:ext cx="400050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528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10335" y="1084380"/>
            <a:ext cx="108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Stepper Motor mit WOKWI</a:t>
            </a:r>
            <a:endParaRPr lang="de-DE" sz="2400" b="1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63</a:t>
            </a:fld>
            <a:endParaRPr lang="de-DE" sz="1800" b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4E6EFAD-1BB6-45D2-B7C7-DB8111CB2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869" y="1205346"/>
            <a:ext cx="1457325" cy="409575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810335" y="2058085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/>
              <a:t>Der WOKWI-Simulator ist eine gute</a:t>
            </a:r>
          </a:p>
          <a:p>
            <a:r>
              <a:rPr lang="de-DE" dirty="0"/>
              <a:t>Alternative zum TINKERCAD-Simulator.</a:t>
            </a:r>
          </a:p>
          <a:p>
            <a:endParaRPr lang="de-DE" dirty="0"/>
          </a:p>
          <a:p>
            <a:r>
              <a:rPr lang="de-DE" dirty="0"/>
              <a:t>Teste den WOKWI-Simulator z.B. mit einem</a:t>
            </a:r>
          </a:p>
          <a:p>
            <a:r>
              <a:rPr lang="de-DE" dirty="0"/>
              <a:t>Stepper-Programm.</a:t>
            </a:r>
          </a:p>
          <a:p>
            <a:r>
              <a:rPr lang="de-DE" dirty="0"/>
              <a:t>Link zum WOKWI-Simulator:</a:t>
            </a:r>
          </a:p>
          <a:p>
            <a:r>
              <a:rPr lang="en-US" dirty="0">
                <a:hlinkClick r:id="rId5"/>
              </a:rPr>
              <a:t>https://wokwi.com/projects/new/arduino-uno</a:t>
            </a:r>
            <a:endParaRPr lang="en-US" dirty="0"/>
          </a:p>
          <a:p>
            <a:endParaRPr lang="en-US" dirty="0"/>
          </a:p>
          <a:p>
            <a:r>
              <a:rPr lang="de-DE" dirty="0"/>
              <a:t>Die Schritte der Stepper-</a:t>
            </a:r>
            <a:r>
              <a:rPr lang="de-DE" dirty="0" err="1"/>
              <a:t>Motore</a:t>
            </a:r>
            <a:r>
              <a:rPr lang="de-DE" dirty="0"/>
              <a:t> </a:t>
            </a:r>
          </a:p>
          <a:p>
            <a:r>
              <a:rPr lang="de-DE"/>
              <a:t>folgen </a:t>
            </a:r>
            <a:r>
              <a:rPr lang="de-DE" dirty="0"/>
              <a:t>den Positions-</a:t>
            </a:r>
            <a:r>
              <a:rPr lang="de-DE" dirty="0" err="1"/>
              <a:t>Poti</a:t>
            </a:r>
            <a:r>
              <a:rPr lang="de-DE" dirty="0"/>
              <a:t>.</a:t>
            </a:r>
          </a:p>
          <a:p>
            <a:r>
              <a:rPr lang="de-DE" dirty="0"/>
              <a:t>Mit den Tempo-</a:t>
            </a:r>
            <a:r>
              <a:rPr lang="de-DE" dirty="0" err="1"/>
              <a:t>Potis</a:t>
            </a:r>
            <a:endParaRPr lang="de-DE" dirty="0"/>
          </a:p>
          <a:p>
            <a:r>
              <a:rPr lang="de-DE" dirty="0"/>
              <a:t>kann die Geschwindigkeit</a:t>
            </a:r>
          </a:p>
          <a:p>
            <a:r>
              <a:rPr lang="de-DE" dirty="0"/>
              <a:t>eingestellt werden. </a:t>
            </a: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8210" y="1453711"/>
            <a:ext cx="5159108" cy="492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500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10335" y="1084380"/>
            <a:ext cx="108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Stepper Motor mit WOKWI</a:t>
            </a:r>
            <a:endParaRPr lang="de-DE" sz="2400" b="1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64</a:t>
            </a:fld>
            <a:endParaRPr lang="de-DE" sz="1800" b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4E6EFAD-1BB6-45D2-B7C7-DB8111CB2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869" y="1205346"/>
            <a:ext cx="1457325" cy="409575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3564" y="1654702"/>
            <a:ext cx="7458636" cy="4701648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8062782" y="4473040"/>
            <a:ext cx="2605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Stepper Schema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25378620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10335" y="1084380"/>
            <a:ext cx="108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Stepper Motor mit WOKWI</a:t>
            </a:r>
            <a:endParaRPr lang="de-DE" sz="2400" b="1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65</a:t>
            </a:fld>
            <a:endParaRPr lang="de-DE" sz="1800" b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4E6EFAD-1BB6-45D2-B7C7-DB8111CB2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869" y="1205346"/>
            <a:ext cx="1457325" cy="409575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067" y="2047543"/>
            <a:ext cx="3928498" cy="3777981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047543"/>
            <a:ext cx="3778904" cy="3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141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10335" y="1084380"/>
            <a:ext cx="108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Stepper Motor mit WOKWI</a:t>
            </a:r>
            <a:endParaRPr lang="de-DE" sz="2400" b="1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66</a:t>
            </a:fld>
            <a:endParaRPr lang="de-DE" sz="1800" b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4E6EFAD-1BB6-45D2-B7C7-DB8111CB2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869" y="1205346"/>
            <a:ext cx="1457325" cy="409575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810335" y="205808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/>
              <a:t>Die Schritte der Stepper-</a:t>
            </a:r>
            <a:r>
              <a:rPr lang="de-DE" dirty="0" err="1"/>
              <a:t>Motore</a:t>
            </a:r>
            <a:r>
              <a:rPr lang="de-DE" dirty="0"/>
              <a:t> </a:t>
            </a:r>
          </a:p>
          <a:p>
            <a:r>
              <a:rPr lang="de-DE" dirty="0"/>
              <a:t>folgen den Positions-</a:t>
            </a:r>
            <a:r>
              <a:rPr lang="de-DE" dirty="0" err="1"/>
              <a:t>Poti</a:t>
            </a:r>
            <a:r>
              <a:rPr lang="de-DE" dirty="0"/>
              <a:t>.</a:t>
            </a:r>
          </a:p>
          <a:p>
            <a:r>
              <a:rPr lang="de-DE" dirty="0"/>
              <a:t>Mit den Tempo-</a:t>
            </a:r>
            <a:r>
              <a:rPr lang="de-DE" dirty="0" err="1"/>
              <a:t>Potis</a:t>
            </a:r>
            <a:endParaRPr lang="de-DE" dirty="0"/>
          </a:p>
          <a:p>
            <a:r>
              <a:rPr lang="de-DE" dirty="0"/>
              <a:t>kann die Geschwindigkeit</a:t>
            </a:r>
          </a:p>
          <a:p>
            <a:r>
              <a:rPr lang="de-DE" dirty="0"/>
              <a:t>eingestellt werden. </a:t>
            </a:r>
          </a:p>
        </p:txBody>
      </p:sp>
      <p:sp>
        <p:nvSpPr>
          <p:cNvPr id="4" name="Rechteck 3"/>
          <p:cNvSpPr/>
          <p:nvPr/>
        </p:nvSpPr>
        <p:spPr>
          <a:xfrm>
            <a:off x="4457718" y="1132348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>
                <a:solidFill>
                  <a:srgbClr val="727C81"/>
                </a:solidFill>
                <a:latin typeface="Consolas" panose="020B0609020204030204" pitchFamily="49" charset="0"/>
              </a:rPr>
              <a:t>//C++ Stepper-Motor mit </a:t>
            </a:r>
            <a:r>
              <a:rPr lang="de-DE" sz="1200" dirty="0" err="1">
                <a:solidFill>
                  <a:srgbClr val="727C81"/>
                </a:solidFill>
                <a:latin typeface="Consolas" panose="020B0609020204030204" pitchFamily="49" charset="0"/>
              </a:rPr>
              <a:t>Poti</a:t>
            </a:r>
            <a:endParaRPr lang="de-D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200" dirty="0">
                <a:solidFill>
                  <a:srgbClr val="0000FF"/>
                </a:solidFill>
                <a:latin typeface="Consolas" panose="020B0609020204030204" pitchFamily="49" charset="0"/>
              </a:rPr>
              <a:t>#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include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de-DE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AccelStepper.h</a:t>
            </a:r>
            <a:r>
              <a:rPr lang="de-DE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de-D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AccelStepper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stepper1(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AccelStepper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::FULL4WIRE, 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8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9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11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AccelStepper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stepper2(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AccelStepper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::FULL4WIRE, 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5E6D03"/>
                </a:solidFill>
                <a:latin typeface="Consolas" panose="020B0609020204030204" pitchFamily="49" charset="0"/>
              </a:rPr>
              <a:t>setup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{  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stepper1.setMaxSpeed(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1000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stepper2.setMaxSpeed(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1000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5E6D03"/>
                </a:solidFill>
                <a:latin typeface="Consolas" panose="020B0609020204030204" pitchFamily="49" charset="0"/>
              </a:rPr>
              <a:t>loop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analog_in1 = </a:t>
            </a:r>
            <a:r>
              <a:rPr lang="de-DE" sz="1200" dirty="0" err="1">
                <a:solidFill>
                  <a:srgbClr val="E97366"/>
                </a:solidFill>
                <a:latin typeface="Consolas" panose="020B0609020204030204" pitchFamily="49" charset="0"/>
              </a:rPr>
              <a:t>analogRead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>
                <a:solidFill>
                  <a:srgbClr val="00979C"/>
                </a:solidFill>
                <a:latin typeface="Consolas" panose="020B0609020204030204" pitchFamily="49" charset="0"/>
              </a:rPr>
              <a:t>A1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TempoPot1 = </a:t>
            </a:r>
            <a:r>
              <a:rPr lang="de-DE" sz="1200" dirty="0" err="1">
                <a:solidFill>
                  <a:srgbClr val="E97366"/>
                </a:solidFill>
                <a:latin typeface="Consolas" panose="020B0609020204030204" pitchFamily="49" charset="0"/>
              </a:rPr>
              <a:t>analogRead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>
                <a:solidFill>
                  <a:srgbClr val="00979C"/>
                </a:solidFill>
                <a:latin typeface="Consolas" panose="020B0609020204030204" pitchFamily="49" charset="0"/>
              </a:rPr>
              <a:t>A4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stepper1.moveTo(analog_in1);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stepper1.setSpeed(TempoPot1/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30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stepper1.runSpeedToPosition();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analog_in2 = </a:t>
            </a:r>
            <a:r>
              <a:rPr lang="de-DE" sz="1200" dirty="0" err="1">
                <a:solidFill>
                  <a:srgbClr val="E97366"/>
                </a:solidFill>
                <a:latin typeface="Consolas" panose="020B0609020204030204" pitchFamily="49" charset="0"/>
              </a:rPr>
              <a:t>analogRead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>
                <a:solidFill>
                  <a:srgbClr val="00979C"/>
                </a:solidFill>
                <a:latin typeface="Consolas" panose="020B0609020204030204" pitchFamily="49" charset="0"/>
              </a:rPr>
              <a:t>A2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de-DE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TempoPot2 = </a:t>
            </a:r>
            <a:r>
              <a:rPr lang="de-DE" sz="1200" dirty="0" err="1">
                <a:solidFill>
                  <a:srgbClr val="E97366"/>
                </a:solidFill>
                <a:latin typeface="Consolas" panose="020B0609020204030204" pitchFamily="49" charset="0"/>
              </a:rPr>
              <a:t>analogRead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200" dirty="0">
                <a:solidFill>
                  <a:srgbClr val="00979C"/>
                </a:solidFill>
                <a:latin typeface="Consolas" panose="020B0609020204030204" pitchFamily="49" charset="0"/>
              </a:rPr>
              <a:t>A5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stepper2.moveTo(analog_in2);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stepper2.setSpeed(TempoPot2/</a:t>
            </a:r>
            <a:r>
              <a:rPr lang="de-DE" sz="1200" dirty="0">
                <a:solidFill>
                  <a:srgbClr val="098658"/>
                </a:solidFill>
                <a:latin typeface="Consolas" panose="020B0609020204030204" pitchFamily="49" charset="0"/>
              </a:rPr>
              <a:t>30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  stepper2.runSpeedToPosition();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2611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10335" y="1084380"/>
            <a:ext cx="108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Stepper Motor mit WOKWI</a:t>
            </a:r>
            <a:endParaRPr lang="de-DE" sz="2400" b="1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67</a:t>
            </a:fld>
            <a:endParaRPr lang="de-DE" sz="1800" b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4E6EFAD-1BB6-45D2-B7C7-DB8111CB2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869" y="1205346"/>
            <a:ext cx="1457325" cy="409575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810335" y="2058085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/>
              <a:t>Die Schritte der Stepper-</a:t>
            </a:r>
            <a:r>
              <a:rPr lang="de-DE" dirty="0" err="1"/>
              <a:t>Motore</a:t>
            </a:r>
            <a:r>
              <a:rPr lang="de-DE" dirty="0"/>
              <a:t> </a:t>
            </a:r>
          </a:p>
          <a:p>
            <a:r>
              <a:rPr lang="de-DE" dirty="0"/>
              <a:t>folgen den Positions-</a:t>
            </a:r>
            <a:r>
              <a:rPr lang="de-DE" dirty="0" err="1"/>
              <a:t>Poti</a:t>
            </a:r>
            <a:r>
              <a:rPr lang="de-DE" dirty="0"/>
              <a:t>.</a:t>
            </a:r>
          </a:p>
          <a:p>
            <a:r>
              <a:rPr lang="de-DE" dirty="0"/>
              <a:t>Mit den Tempo-</a:t>
            </a:r>
            <a:r>
              <a:rPr lang="de-DE" dirty="0" err="1"/>
              <a:t>Potis</a:t>
            </a:r>
            <a:endParaRPr lang="de-DE" dirty="0"/>
          </a:p>
          <a:p>
            <a:r>
              <a:rPr lang="de-DE" dirty="0"/>
              <a:t>kann die Geschwindigkeit</a:t>
            </a:r>
          </a:p>
          <a:p>
            <a:r>
              <a:rPr lang="de-DE" dirty="0"/>
              <a:t>eingestellt werden. </a:t>
            </a:r>
          </a:p>
          <a:p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4269377" y="288667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hlinkClick r:id="rId5"/>
              </a:rPr>
              <a:t>https://wokwi.com/projects/367695091536306177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288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710664" y="1978339"/>
            <a:ext cx="6623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Wir wünschen dir viel Spaß beim Programmieren!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68</a:t>
            </a:fld>
            <a:endParaRPr lang="de-DE" sz="1800" b="1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722" y="2726748"/>
            <a:ext cx="2838095" cy="3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462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7</a:t>
            </a:fld>
            <a:endParaRPr lang="de-DE" sz="1800" b="1" dirty="0"/>
          </a:p>
        </p:txBody>
      </p:sp>
      <p:sp>
        <p:nvSpPr>
          <p:cNvPr id="17" name="Textfeld 16"/>
          <p:cNvSpPr txBox="1"/>
          <p:nvPr/>
        </p:nvSpPr>
        <p:spPr>
          <a:xfrm>
            <a:off x="6319822" y="4789630"/>
            <a:ext cx="2886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Ergänze die Programmzeilen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C0EF008-49C5-4028-8848-16568C165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1869" y="1201469"/>
            <a:ext cx="1457325" cy="40957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618" y="2122629"/>
            <a:ext cx="4419867" cy="4033665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2700" y="2657269"/>
            <a:ext cx="4991100" cy="2066925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810335" y="1084380"/>
            <a:ext cx="108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LED und Taster mit Schaltfunktion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4147151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8</a:t>
            </a:fld>
            <a:endParaRPr lang="de-DE" sz="1800" b="1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5820" y="1710980"/>
            <a:ext cx="1376180" cy="126402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C0EF008-49C5-4028-8848-16568C165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869" y="1201469"/>
            <a:ext cx="1457325" cy="40957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618" y="2122629"/>
            <a:ext cx="4419867" cy="403366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6121" y="2213997"/>
            <a:ext cx="4991100" cy="3848100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810335" y="1084380"/>
            <a:ext cx="108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LED und Taster mit Schaltfunktion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887817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z="1800" b="1" smtClean="0"/>
              <a:t>9</a:t>
            </a:fld>
            <a:endParaRPr lang="de-DE" sz="1800" b="1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C0EF008-49C5-4028-8848-16568C165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869" y="1201469"/>
            <a:ext cx="1457325" cy="40957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810335" y="2031909"/>
            <a:ext cx="261669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</a:t>
            </a:r>
            <a:r>
              <a:rPr lang="de-DE" dirty="0" err="1"/>
              <a:t>Servo</a:t>
            </a:r>
            <a:r>
              <a:rPr lang="de-DE" dirty="0"/>
              <a:t>-Motor wird mit dem </a:t>
            </a:r>
            <a:r>
              <a:rPr lang="de-DE" dirty="0" err="1"/>
              <a:t>Poti</a:t>
            </a:r>
            <a:r>
              <a:rPr lang="de-DE" dirty="0"/>
              <a:t> im Bereich zwischen 0° und 180° angesteuert.</a:t>
            </a:r>
          </a:p>
          <a:p>
            <a:r>
              <a:rPr lang="de-DE" dirty="0"/>
              <a:t>Das LCD-Display zeigt den Winkel in Grad an.</a:t>
            </a:r>
          </a:p>
          <a:p>
            <a:r>
              <a:rPr lang="de-DE" dirty="0"/>
              <a:t>Auf den Seriellen Monitor wird der </a:t>
            </a:r>
            <a:r>
              <a:rPr lang="de-DE" dirty="0" err="1"/>
              <a:t>Potiwert</a:t>
            </a:r>
            <a:r>
              <a:rPr lang="de-DE" dirty="0"/>
              <a:t> und der Winkel angezeigt.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335" y="4617232"/>
            <a:ext cx="1933575" cy="19431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3906" y="1699873"/>
            <a:ext cx="7286625" cy="4352925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810335" y="1084380"/>
            <a:ext cx="108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Servo</a:t>
            </a:r>
            <a:r>
              <a:rPr lang="de-DE" b="1" dirty="0"/>
              <a:t>-Motor mit </a:t>
            </a:r>
            <a:r>
              <a:rPr lang="de-DE" b="1" dirty="0" err="1"/>
              <a:t>Poti</a:t>
            </a:r>
            <a:r>
              <a:rPr lang="de-DE" b="1" dirty="0"/>
              <a:t> und Display 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921904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2669</Words>
  <Application>Microsoft Office PowerPoint</Application>
  <PresentationFormat>Breitbild</PresentationFormat>
  <Paragraphs>936</Paragraphs>
  <Slides>68</Slides>
  <Notes>1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68</vt:i4>
      </vt:variant>
    </vt:vector>
  </HeadingPairs>
  <TitlesOfParts>
    <vt:vector size="73" baseType="lpstr">
      <vt:lpstr>Arial</vt:lpstr>
      <vt:lpstr>Calibri</vt:lpstr>
      <vt:lpstr>Calibri Light</vt:lpstr>
      <vt:lpstr>Consolas</vt:lpstr>
      <vt:lpstr>Office</vt:lpstr>
      <vt:lpstr>Makers Monday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Willkommen im Oberlab</dc:title>
  <dc:creator>Karlheinz Frank</dc:creator>
  <cp:lastModifiedBy>Karlheinz Frank</cp:lastModifiedBy>
  <cp:revision>551</cp:revision>
  <cp:lastPrinted>2020-08-15T16:09:52Z</cp:lastPrinted>
  <dcterms:created xsi:type="dcterms:W3CDTF">2020-07-11T05:52:18Z</dcterms:created>
  <dcterms:modified xsi:type="dcterms:W3CDTF">2024-01-17T15:48:43Z</dcterms:modified>
</cp:coreProperties>
</file>